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1" r:id="rId1"/>
  </p:sldMasterIdLst>
  <p:notesMasterIdLst>
    <p:notesMasterId r:id="rId20"/>
  </p:notesMasterIdLst>
  <p:handoutMasterIdLst>
    <p:handoutMasterId r:id="rId21"/>
  </p:handoutMasterIdLst>
  <p:sldIdLst>
    <p:sldId id="376" r:id="rId2"/>
    <p:sldId id="440" r:id="rId3"/>
    <p:sldId id="378" r:id="rId4"/>
    <p:sldId id="380" r:id="rId5"/>
    <p:sldId id="441" r:id="rId6"/>
    <p:sldId id="442" r:id="rId7"/>
    <p:sldId id="452" r:id="rId8"/>
    <p:sldId id="443" r:id="rId9"/>
    <p:sldId id="444" r:id="rId10"/>
    <p:sldId id="451" r:id="rId11"/>
    <p:sldId id="446" r:id="rId12"/>
    <p:sldId id="383" r:id="rId13"/>
    <p:sldId id="453" r:id="rId14"/>
    <p:sldId id="449" r:id="rId15"/>
    <p:sldId id="448" r:id="rId16"/>
    <p:sldId id="447" r:id="rId17"/>
    <p:sldId id="450" r:id="rId18"/>
    <p:sldId id="421" r:id="rId19"/>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66"/>
    <a:srgbClr val="0000CC"/>
    <a:srgbClr val="FF0000"/>
    <a:srgbClr val="000099"/>
    <a:srgbClr val="000000"/>
    <a:srgbClr val="9FFF9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388" autoAdjust="0"/>
    <p:restoredTop sz="94701" autoAdjust="0"/>
  </p:normalViewPr>
  <p:slideViewPr>
    <p:cSldViewPr>
      <p:cViewPr varScale="1">
        <p:scale>
          <a:sx n="79" d="100"/>
          <a:sy n="79" d="100"/>
        </p:scale>
        <p:origin x="20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Eric%20Cheng\&#25105;&#30340;&#38642;&#31471;&#30828;&#30879;\08-3&#27861;&#35498;&#26371;\2024\&#36001;&#21209;&#25976;&#23383;11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555555555555552E-2"/>
          <c:y val="7.407407407407407E-2"/>
          <c:w val="0.83087073490813645"/>
          <c:h val="0.90241087191466796"/>
        </c:manualLayout>
      </c:layout>
      <c:pie3DChart>
        <c:varyColors val="1"/>
        <c:ser>
          <c:idx val="0"/>
          <c:order val="0"/>
          <c:tx>
            <c:strRef>
              <c:f>銷售比率!$A$4</c:f>
              <c:strCache>
                <c:ptCount val="1"/>
                <c:pt idx="0">
                  <c:v>百分比</c:v>
                </c:pt>
              </c:strCache>
            </c:strRef>
          </c:tx>
          <c:explosion val="6"/>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442-4051-BD28-5696E0F2EC6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442-4051-BD28-5696E0F2EC6F}"/>
              </c:ext>
            </c:extLst>
          </c:dPt>
          <c:dLbls>
            <c:dLbl>
              <c:idx val="0"/>
              <c:layout>
                <c:manualLayout>
                  <c:x val="9.5512501054213383E-2"/>
                  <c:y val="-8.2371362458197428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7030A0"/>
                      </a:solidFill>
                      <a:latin typeface="微軟正黑體" panose="020B0604030504040204" pitchFamily="34" charset="-120"/>
                      <a:ea typeface="微軟正黑體" panose="020B0604030504040204" pitchFamily="34" charset="-120"/>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442-4051-BD28-5696E0F2EC6F}"/>
                </c:ext>
              </c:extLst>
            </c:dLbl>
            <c:dLbl>
              <c:idx val="1"/>
              <c:layout>
                <c:manualLayout>
                  <c:x val="-0.2710723842090334"/>
                  <c:y val="-0.23173767998626349"/>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7030A0"/>
                      </a:solidFill>
                      <a:latin typeface="微軟正黑體" panose="020B0604030504040204" pitchFamily="34" charset="-120"/>
                      <a:ea typeface="微軟正黑體" panose="020B0604030504040204" pitchFamily="34" charset="-120"/>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442-4051-BD28-5696E0F2EC6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7030A0"/>
                    </a:solidFill>
                    <a:latin typeface="微軟正黑體" panose="020B0604030504040204" pitchFamily="34" charset="-120"/>
                    <a:ea typeface="微軟正黑體" panose="020B0604030504040204" pitchFamily="34" charset="-120"/>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銷售比率!$B$1:$C$1</c:f>
              <c:strCache>
                <c:ptCount val="2"/>
                <c:pt idx="0">
                  <c:v>Domestic Sales </c:v>
                </c:pt>
                <c:pt idx="1">
                  <c:v>Foreign Sales</c:v>
                </c:pt>
              </c:strCache>
            </c:strRef>
          </c:cat>
          <c:val>
            <c:numRef>
              <c:f>銷售比率!$B$4:$C$4</c:f>
              <c:numCache>
                <c:formatCode>0.0%</c:formatCode>
                <c:ptCount val="2"/>
                <c:pt idx="0">
                  <c:v>1.199015959560245E-2</c:v>
                </c:pt>
                <c:pt idx="1">
                  <c:v>0.98800984040439754</c:v>
                </c:pt>
              </c:numCache>
            </c:numRef>
          </c:val>
          <c:extLst>
            <c:ext xmlns:c16="http://schemas.microsoft.com/office/drawing/2014/chart" uri="{C3380CC4-5D6E-409C-BE32-E72D297353CC}">
              <c16:uniqueId val="{00000004-6442-4051-BD28-5696E0F2EC6F}"/>
            </c:ext>
          </c:extLst>
        </c:ser>
        <c:ser>
          <c:idx val="1"/>
          <c:order val="1"/>
          <c:tx>
            <c:strRef>
              <c:f>銷售比率!$A$4</c:f>
              <c:strCache>
                <c:ptCount val="1"/>
                <c:pt idx="0">
                  <c:v>百分比</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6-6442-4051-BD28-5696E0F2EC6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8-6442-4051-BD28-5696E0F2EC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銷售比率!$B$1:$C$1</c:f>
              <c:strCache>
                <c:ptCount val="2"/>
                <c:pt idx="0">
                  <c:v>Domestic Sales </c:v>
                </c:pt>
                <c:pt idx="1">
                  <c:v>Foreign Sales</c:v>
                </c:pt>
              </c:strCache>
            </c:strRef>
          </c:cat>
          <c:val>
            <c:numRef>
              <c:f>銷售比率!$B$4:$C$4</c:f>
              <c:numCache>
                <c:formatCode>0.0%</c:formatCode>
                <c:ptCount val="2"/>
                <c:pt idx="0">
                  <c:v>1.199015959560245E-2</c:v>
                </c:pt>
                <c:pt idx="1">
                  <c:v>0.98800984040439754</c:v>
                </c:pt>
              </c:numCache>
            </c:numRef>
          </c:val>
          <c:extLst>
            <c:ext xmlns:c16="http://schemas.microsoft.com/office/drawing/2014/chart" uri="{C3380CC4-5D6E-409C-BE32-E72D297353CC}">
              <c16:uniqueId val="{00000009-6442-4051-BD28-5696E0F2EC6F}"/>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1"/>
      </a:solidFill>
      <a:round/>
    </a:ln>
    <a:effectLst/>
  </c:spPr>
  <c:txPr>
    <a:bodyPr/>
    <a:lstStyle/>
    <a:p>
      <a:pPr>
        <a:defRPr/>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4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598944933863467E-2"/>
          <c:y val="0.12310570269625387"/>
          <c:w val="0.80239286920818065"/>
          <c:h val="0.74166738248628017"/>
        </c:manualLayout>
      </c:layout>
      <c:pie3DChart>
        <c:varyColors val="1"/>
        <c:ser>
          <c:idx val="0"/>
          <c:order val="0"/>
          <c:dPt>
            <c:idx val="0"/>
            <c:bubble3D val="0"/>
            <c:explosion val="19"/>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C8D-4CD2-BEEC-9C4D5EAE29B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C8D-4CD2-BEEC-9C4D5EAE29B3}"/>
              </c:ext>
            </c:extLst>
          </c:dPt>
          <c:dLbls>
            <c:dLbl>
              <c:idx val="0"/>
              <c:layout>
                <c:manualLayout>
                  <c:x val="8.1600660066006594E-2"/>
                  <c:y val="-0.1663903041531573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8D-4CD2-BEEC-9C4D5EAE29B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030A0"/>
                    </a:solidFill>
                    <a:latin typeface="微軟正黑體" panose="020B0604030504040204" pitchFamily="34" charset="-120"/>
                    <a:ea typeface="微軟正黑體" panose="020B0604030504040204" pitchFamily="34" charset="-120"/>
                    <a:cs typeface="+mn-cs"/>
                  </a:defRPr>
                </a:pPr>
                <a:endParaRPr lang="zh-TW"/>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銷售比率!$J$1:$K$1</c:f>
              <c:strCache>
                <c:ptCount val="2"/>
                <c:pt idx="0">
                  <c:v>Staple</c:v>
                </c:pt>
                <c:pt idx="1">
                  <c:v>Filament</c:v>
                </c:pt>
              </c:strCache>
            </c:strRef>
          </c:cat>
          <c:val>
            <c:numRef>
              <c:f>銷售比率!$J$4:$K$4</c:f>
              <c:numCache>
                <c:formatCode>0.0%</c:formatCode>
                <c:ptCount val="2"/>
                <c:pt idx="0">
                  <c:v>0.11491393546640985</c:v>
                </c:pt>
                <c:pt idx="1">
                  <c:v>0.88508606453359018</c:v>
                </c:pt>
              </c:numCache>
            </c:numRef>
          </c:val>
          <c:extLst>
            <c:ext xmlns:c16="http://schemas.microsoft.com/office/drawing/2014/chart" uri="{C3380CC4-5D6E-409C-BE32-E72D297353CC}">
              <c16:uniqueId val="{00000004-AC8D-4CD2-BEEC-9C4D5EAE29B3}"/>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1"/>
      </a:solidFill>
      <a:round/>
    </a:ln>
    <a:effectLst/>
  </c:spPr>
  <c:txPr>
    <a:bodyPr/>
    <a:lstStyle/>
    <a:p>
      <a:pPr>
        <a:defRPr/>
      </a:pPr>
      <a:endParaRPr lang="zh-TW"/>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617589571026941E-2"/>
          <c:y val="9.2029706109519591E-2"/>
          <c:w val="0.95720602607243266"/>
          <c:h val="0.84718171218543792"/>
        </c:manualLayout>
      </c:layout>
      <c:pie3DChart>
        <c:varyColors val="1"/>
        <c:ser>
          <c:idx val="0"/>
          <c:order val="0"/>
          <c:explosion val="2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B6D-4446-8A38-996FA264040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B6D-4446-8A38-996FA264040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B6D-4446-8A38-996FA264040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B6D-4446-8A38-996FA264040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B6D-4446-8A38-996FA264040B}"/>
              </c:ext>
            </c:extLst>
          </c:dPt>
          <c:dPt>
            <c:idx val="5"/>
            <c:bubble3D val="0"/>
            <c:explosion val="2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B6D-4446-8A38-996FA264040B}"/>
              </c:ext>
            </c:extLst>
          </c:dPt>
          <c:dLbls>
            <c:dLbl>
              <c:idx val="0"/>
              <c:layout>
                <c:manualLayout>
                  <c:x val="-0.23392878438245074"/>
                  <c:y val="3.198771192507316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6D-4446-8A38-996FA264040B}"/>
                </c:ext>
              </c:extLst>
            </c:dLbl>
            <c:dLbl>
              <c:idx val="1"/>
              <c:layout>
                <c:manualLayout>
                  <c:x val="-0.14967185083905463"/>
                  <c:y val="-1.957547720140937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6D-4446-8A38-996FA264040B}"/>
                </c:ext>
              </c:extLst>
            </c:dLbl>
            <c:dLbl>
              <c:idx val="2"/>
              <c:layout>
                <c:manualLayout>
                  <c:x val="-1.9255974076373576E-2"/>
                  <c:y val="-5.558988434702173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6D-4446-8A38-996FA264040B}"/>
                </c:ext>
              </c:extLst>
            </c:dLbl>
            <c:dLbl>
              <c:idx val="3"/>
              <c:layout>
                <c:manualLayout>
                  <c:x val="7.9173760192728343E-2"/>
                  <c:y val="-1.332514051518537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6D-4446-8A38-996FA264040B}"/>
                </c:ext>
              </c:extLst>
            </c:dLbl>
            <c:dLbl>
              <c:idx val="4"/>
              <c:layout>
                <c:manualLayout>
                  <c:x val="8.939444332752873E-2"/>
                  <c:y val="8.546918431622664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6D-4446-8A38-996FA264040B}"/>
                </c:ext>
              </c:extLst>
            </c:dLbl>
            <c:dLbl>
              <c:idx val="5"/>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6D-4446-8A38-996FA26404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ERP管理中心53報表!$K$3:$P$3</c:f>
              <c:strCache>
                <c:ptCount val="6"/>
                <c:pt idx="0">
                  <c:v>Natural Fibre</c:v>
                </c:pt>
                <c:pt idx="1">
                  <c:v>Regenerated Fibre</c:v>
                </c:pt>
                <c:pt idx="2">
                  <c:v>Blended Yarns</c:v>
                </c:pt>
                <c:pt idx="3">
                  <c:v>Nylon</c:v>
                </c:pt>
                <c:pt idx="4">
                  <c:v>Interwoven</c:v>
                </c:pt>
                <c:pt idx="5">
                  <c:v>Polyester</c:v>
                </c:pt>
              </c:strCache>
            </c:strRef>
          </c:cat>
          <c:val>
            <c:numRef>
              <c:f>ERP管理中心53報表!$K$6:$P$6</c:f>
              <c:numCache>
                <c:formatCode>0.0%</c:formatCode>
                <c:ptCount val="6"/>
                <c:pt idx="0">
                  <c:v>3.7359242298831134E-2</c:v>
                </c:pt>
                <c:pt idx="1">
                  <c:v>2.7627827604702317E-2</c:v>
                </c:pt>
                <c:pt idx="2">
                  <c:v>4.7609100378446276E-2</c:v>
                </c:pt>
                <c:pt idx="3">
                  <c:v>4.5922628785812466E-3</c:v>
                </c:pt>
                <c:pt idx="4">
                  <c:v>2.5117208677928968E-2</c:v>
                </c:pt>
                <c:pt idx="5">
                  <c:v>0.85769435816151007</c:v>
                </c:pt>
              </c:numCache>
            </c:numRef>
          </c:val>
          <c:extLst>
            <c:ext xmlns:c16="http://schemas.microsoft.com/office/drawing/2014/chart" uri="{C3380CC4-5D6E-409C-BE32-E72D297353CC}">
              <c16:uniqueId val="{0000000C-6B6D-4446-8A38-996FA264040B}"/>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E-6B6D-4446-8A38-996FA264040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0-6B6D-4446-8A38-996FA264040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2-6B6D-4446-8A38-996FA264040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4-6B6D-4446-8A38-996FA264040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6-6B6D-4446-8A38-996FA264040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8-6B6D-4446-8A38-996FA264040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ERP管理中心53報表!$K$3:$P$3</c:f>
              <c:strCache>
                <c:ptCount val="6"/>
                <c:pt idx="0">
                  <c:v>Natural Fibre</c:v>
                </c:pt>
                <c:pt idx="1">
                  <c:v>Regenerated Fibre</c:v>
                </c:pt>
                <c:pt idx="2">
                  <c:v>Blended Yarns</c:v>
                </c:pt>
                <c:pt idx="3">
                  <c:v>Nylon</c:v>
                </c:pt>
                <c:pt idx="4">
                  <c:v>Interwoven</c:v>
                </c:pt>
                <c:pt idx="5">
                  <c:v>Polyester</c:v>
                </c:pt>
              </c:strCache>
            </c:strRef>
          </c:cat>
          <c:val>
            <c:numRef>
              <c:f>ERP管理中心53報表!$K$6:$P$6</c:f>
              <c:numCache>
                <c:formatCode>0.0%</c:formatCode>
                <c:ptCount val="6"/>
                <c:pt idx="0">
                  <c:v>3.7359242298831134E-2</c:v>
                </c:pt>
                <c:pt idx="1">
                  <c:v>2.7627827604702317E-2</c:v>
                </c:pt>
                <c:pt idx="2">
                  <c:v>4.7609100378446276E-2</c:v>
                </c:pt>
                <c:pt idx="3">
                  <c:v>4.5922628785812466E-3</c:v>
                </c:pt>
                <c:pt idx="4">
                  <c:v>2.5117208677928968E-2</c:v>
                </c:pt>
                <c:pt idx="5">
                  <c:v>0.85769435816151007</c:v>
                </c:pt>
              </c:numCache>
            </c:numRef>
          </c:val>
          <c:extLst>
            <c:ext xmlns:c16="http://schemas.microsoft.com/office/drawing/2014/chart" uri="{C3380CC4-5D6E-409C-BE32-E72D297353CC}">
              <c16:uniqueId val="{00000019-6B6D-4446-8A38-996FA264040B}"/>
            </c:ext>
          </c:extLst>
        </c:ser>
        <c:dLbls>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(E)'!$A$6</c:f>
              <c:strCache>
                <c:ptCount val="1"/>
                <c:pt idx="0">
                  <c:v>Segment profits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041-4567-9BEB-F720E11ED03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041-4567-9BEB-F720E11ED03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(E)'!$B$5:$C$5</c:f>
              <c:strCache>
                <c:ptCount val="2"/>
                <c:pt idx="0">
                  <c:v>Dyeing &amp; Finishing services</c:v>
                </c:pt>
                <c:pt idx="1">
                  <c:v>Construction</c:v>
                </c:pt>
              </c:strCache>
            </c:strRef>
          </c:cat>
          <c:val>
            <c:numRef>
              <c:f>'部門別營收 (E)'!$B$6:$C$6</c:f>
              <c:numCache>
                <c:formatCode>_-* #,##0_-;\-* #,##0_-;_-* "-"??_-;_-@_-</c:formatCode>
                <c:ptCount val="2"/>
                <c:pt idx="0">
                  <c:v>10752</c:v>
                </c:pt>
                <c:pt idx="1">
                  <c:v>0</c:v>
                </c:pt>
              </c:numCache>
            </c:numRef>
          </c:val>
          <c:extLst>
            <c:ext xmlns:c16="http://schemas.microsoft.com/office/drawing/2014/chart" uri="{C3380CC4-5D6E-409C-BE32-E72D297353CC}">
              <c16:uniqueId val="{00000004-3041-4567-9BEB-F720E11ED03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rgbClr val="6A9E1F">
          <a:lumMod val="75000"/>
        </a:srgbClr>
      </a:solidFill>
      <a:round/>
    </a:ln>
    <a:effectLst/>
  </c:spPr>
  <c:txPr>
    <a:bodyPr/>
    <a:lstStyle/>
    <a:p>
      <a:pPr>
        <a:defRPr/>
      </a:pPr>
      <a:endParaRPr lang="zh-TW"/>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(E)'!$E$4</c:f>
              <c:strCache>
                <c:ptCount val="1"/>
                <c:pt idx="0">
                  <c:v>Segment Revenues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4A3A-4491-82C0-CCD4CE92D691}"/>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4A3A-4491-82C0-CCD4CE92D69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(E)'!$F$3:$G$3</c:f>
              <c:strCache>
                <c:ptCount val="2"/>
                <c:pt idx="0">
                  <c:v>Dyeing &amp; Finishing services</c:v>
                </c:pt>
                <c:pt idx="1">
                  <c:v>Construction</c:v>
                </c:pt>
              </c:strCache>
            </c:strRef>
          </c:cat>
          <c:val>
            <c:numRef>
              <c:f>'部門別營收 (E)'!$F$4:$G$4</c:f>
              <c:numCache>
                <c:formatCode>_-* #,##0_-;\-* #,##0_-;_-* "-"??_-;_-@_-</c:formatCode>
                <c:ptCount val="2"/>
                <c:pt idx="0">
                  <c:v>375376</c:v>
                </c:pt>
                <c:pt idx="1">
                  <c:v>1470</c:v>
                </c:pt>
              </c:numCache>
            </c:numRef>
          </c:val>
          <c:extLst>
            <c:ext xmlns:c16="http://schemas.microsoft.com/office/drawing/2014/chart" uri="{C3380CC4-5D6E-409C-BE32-E72D297353CC}">
              <c16:uniqueId val="{00000004-4A3A-4491-82C0-CCD4CE92D691}"/>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rgbClr val="6A9E1F">
          <a:lumMod val="75000"/>
        </a:srgbClr>
      </a:solidFill>
      <a:round/>
    </a:ln>
    <a:effectLst/>
  </c:spPr>
  <c:txPr>
    <a:bodyPr/>
    <a:lstStyle/>
    <a:p>
      <a:pPr>
        <a:defRPr/>
      </a:pPr>
      <a:endParaRPr lang="zh-TW"/>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(E)'!$A$4</c:f>
              <c:strCache>
                <c:ptCount val="1"/>
                <c:pt idx="0">
                  <c:v>Segment Revenues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6A6-410B-BF2B-6B17A7B10D3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6A6-410B-BF2B-6B17A7B10D3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(E)'!$B$3:$C$3</c:f>
              <c:strCache>
                <c:ptCount val="2"/>
                <c:pt idx="0">
                  <c:v>Dyeing &amp; Finishing services</c:v>
                </c:pt>
                <c:pt idx="1">
                  <c:v>Construction</c:v>
                </c:pt>
              </c:strCache>
            </c:strRef>
          </c:cat>
          <c:val>
            <c:numRef>
              <c:f>'部門別營收 (E)'!$B$4:$C$4</c:f>
              <c:numCache>
                <c:formatCode>_-* #,##0_-;\-* #,##0_-;_-* "-"??_-;_-@_-</c:formatCode>
                <c:ptCount val="2"/>
                <c:pt idx="0">
                  <c:v>258558</c:v>
                </c:pt>
                <c:pt idx="1">
                  <c:v>0</c:v>
                </c:pt>
              </c:numCache>
            </c:numRef>
          </c:val>
          <c:extLst>
            <c:ext xmlns:c16="http://schemas.microsoft.com/office/drawing/2014/chart" uri="{C3380CC4-5D6E-409C-BE32-E72D297353CC}">
              <c16:uniqueId val="{00000004-56A6-410B-BF2B-6B17A7B10D37}"/>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rgbClr val="6A9E1F">
          <a:lumMod val="75000"/>
        </a:srgbClr>
      </a:solidFill>
      <a:round/>
    </a:ln>
    <a:effectLst/>
  </c:spPr>
  <c:txPr>
    <a:bodyPr/>
    <a:lstStyle/>
    <a:p>
      <a:pPr>
        <a:defRPr/>
      </a:pPr>
      <a:endParaRPr lang="zh-TW"/>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(E)'!$I$4</c:f>
              <c:strCache>
                <c:ptCount val="1"/>
                <c:pt idx="0">
                  <c:v>Segment Revenues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7CB-4CBE-8A37-28EBE678E7D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7CB-4CBE-8A37-28EBE678E7D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(E)'!$J$3:$K$3</c:f>
              <c:strCache>
                <c:ptCount val="2"/>
                <c:pt idx="0">
                  <c:v>Dyeing &amp; Finishing services</c:v>
                </c:pt>
                <c:pt idx="1">
                  <c:v>Construction</c:v>
                </c:pt>
              </c:strCache>
            </c:strRef>
          </c:cat>
          <c:val>
            <c:numRef>
              <c:f>'部門別營收 (E)'!$J$4:$K$4</c:f>
              <c:numCache>
                <c:formatCode>_-* #,##0_-;\-* #,##0_-;_-* "-"??_-;_-@_-</c:formatCode>
                <c:ptCount val="2"/>
                <c:pt idx="0">
                  <c:v>494462</c:v>
                </c:pt>
                <c:pt idx="1">
                  <c:v>1470</c:v>
                </c:pt>
              </c:numCache>
            </c:numRef>
          </c:val>
          <c:extLst>
            <c:ext xmlns:c16="http://schemas.microsoft.com/office/drawing/2014/chart" uri="{C3380CC4-5D6E-409C-BE32-E72D297353CC}">
              <c16:uniqueId val="{00000004-37CB-4CBE-8A37-28EBE678E7D2}"/>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rgbClr val="6A9E1F">
          <a:lumMod val="75000"/>
        </a:srgbClr>
      </a:solidFill>
      <a:round/>
    </a:ln>
    <a:effectLst/>
  </c:spPr>
  <c:txPr>
    <a:bodyPr/>
    <a:lstStyle/>
    <a:p>
      <a:pPr>
        <a:defRPr/>
      </a:pPr>
      <a:endParaRPr lang="zh-TW"/>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(E)'!$A$6</c:f>
              <c:strCache>
                <c:ptCount val="1"/>
                <c:pt idx="0">
                  <c:v>Segment profits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041-4567-9BEB-F720E11ED03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041-4567-9BEB-F720E11ED03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(E)'!$B$5:$C$5</c:f>
              <c:strCache>
                <c:ptCount val="2"/>
                <c:pt idx="0">
                  <c:v>Dyeing &amp; Finishing services</c:v>
                </c:pt>
                <c:pt idx="1">
                  <c:v>Construction</c:v>
                </c:pt>
              </c:strCache>
            </c:strRef>
          </c:cat>
          <c:val>
            <c:numRef>
              <c:f>'部門別營收 (E)'!$B$6:$C$6</c:f>
              <c:numCache>
                <c:formatCode>_-* #,##0_-;\-* #,##0_-;_-* "-"??_-;_-@_-</c:formatCode>
                <c:ptCount val="2"/>
                <c:pt idx="0">
                  <c:v>10752</c:v>
                </c:pt>
                <c:pt idx="1">
                  <c:v>0</c:v>
                </c:pt>
              </c:numCache>
            </c:numRef>
          </c:val>
          <c:extLst>
            <c:ext xmlns:c16="http://schemas.microsoft.com/office/drawing/2014/chart" uri="{C3380CC4-5D6E-409C-BE32-E72D297353CC}">
              <c16:uniqueId val="{00000004-3041-4567-9BEB-F720E11ED03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rgbClr val="6A9E1F">
          <a:lumMod val="75000"/>
        </a:srgbClr>
      </a:solidFill>
      <a:round/>
    </a:ln>
    <a:effectLst/>
  </c:spPr>
  <c:txPr>
    <a:bodyPr/>
    <a:lstStyle/>
    <a:p>
      <a:pPr>
        <a:defRPr/>
      </a:pPr>
      <a:endParaRPr lang="zh-TW"/>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zh-TW"/>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'部門別營收 (E)'!$A$6</c:f>
              <c:strCache>
                <c:ptCount val="1"/>
                <c:pt idx="0">
                  <c:v>Segment profits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041-4567-9BEB-F720E11ED03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041-4567-9BEB-F720E11ED03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TW"/>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'部門別營收 (E)'!$B$5:$C$5</c:f>
              <c:strCache>
                <c:ptCount val="2"/>
                <c:pt idx="0">
                  <c:v>Dyeing &amp; Finishing services</c:v>
                </c:pt>
                <c:pt idx="1">
                  <c:v>Construction</c:v>
                </c:pt>
              </c:strCache>
            </c:strRef>
          </c:cat>
          <c:val>
            <c:numRef>
              <c:f>'部門別營收 (E)'!$B$6:$C$6</c:f>
              <c:numCache>
                <c:formatCode>_-* #,##0_-;\-* #,##0_-;_-* "-"??_-;_-@_-</c:formatCode>
                <c:ptCount val="2"/>
                <c:pt idx="0">
                  <c:v>10752</c:v>
                </c:pt>
                <c:pt idx="1">
                  <c:v>0</c:v>
                </c:pt>
              </c:numCache>
            </c:numRef>
          </c:val>
          <c:extLst>
            <c:ext xmlns:c16="http://schemas.microsoft.com/office/drawing/2014/chart" uri="{C3380CC4-5D6E-409C-BE32-E72D297353CC}">
              <c16:uniqueId val="{00000004-3041-4567-9BEB-F720E11ED03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solidFill>
        <a:srgbClr val="6A9E1F">
          <a:lumMod val="75000"/>
        </a:srgbClr>
      </a:solidFill>
      <a:round/>
    </a:ln>
    <a:effectLst/>
  </c:spPr>
  <c:txPr>
    <a:bodyPr/>
    <a:lstStyle/>
    <a:p>
      <a:pPr>
        <a:defRPr/>
      </a:pPr>
      <a:endParaRPr lang="zh-TW"/>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B021B-1E32-4D6E-9DE8-05DEDF58D014}" type="doc">
      <dgm:prSet loTypeId="urn:microsoft.com/office/officeart/2005/8/layout/default#4" loCatId="list" qsTypeId="urn:microsoft.com/office/officeart/2005/8/quickstyle/simple5" qsCatId="simple" csTypeId="urn:microsoft.com/office/officeart/2005/8/colors/accent0_3" csCatId="mainScheme" phldr="1"/>
      <dgm:spPr/>
      <dgm:t>
        <a:bodyPr/>
        <a:lstStyle/>
        <a:p>
          <a:endParaRPr lang="zh-TW" altLang="en-US"/>
        </a:p>
      </dgm:t>
    </dgm:pt>
    <dgm:pt modelId="{A04228AA-0C56-4924-8CEA-4E28FB24DDF0}">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a:t>
          </a:r>
          <a:r>
            <a:rPr lang="en-US" altLang="zh-TW" dirty="0" err="1">
              <a:solidFill>
                <a:schemeClr val="tx1"/>
              </a:solidFill>
            </a:rPr>
            <a:t>Fillament</a:t>
          </a:r>
          <a:r>
            <a:rPr lang="en-US" altLang="zh-TW" dirty="0">
              <a:solidFill>
                <a:schemeClr val="tx1"/>
              </a:solidFill>
            </a:rPr>
            <a:t>)</a:t>
          </a:r>
        </a:p>
      </dgm:t>
    </dgm:pt>
    <dgm:pt modelId="{6C481DC2-E668-4DDD-A8EB-89F6308F6253}" type="parTrans" cxnId="{05AFE685-44E5-4CE6-A616-46D5171AA1E6}">
      <dgm:prSet/>
      <dgm:spPr/>
      <dgm:t>
        <a:bodyPr/>
        <a:lstStyle/>
        <a:p>
          <a:endParaRPr lang="zh-TW" altLang="en-US"/>
        </a:p>
      </dgm:t>
    </dgm:pt>
    <dgm:pt modelId="{31F12457-AAFD-46EF-BAE9-97E405B01875}" type="sibTrans" cxnId="{05AFE685-44E5-4CE6-A616-46D5171AA1E6}">
      <dgm:prSet/>
      <dgm:spPr/>
      <dgm:t>
        <a:bodyPr/>
        <a:lstStyle/>
        <a:p>
          <a:endParaRPr lang="zh-TW" altLang="en-US"/>
        </a:p>
      </dgm:t>
    </dgm:pt>
    <dgm:pt modelId="{B1A3D537-81CC-4C8F-AFF8-F3D5D419B5A0}">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Polyester 100%</a:t>
          </a:r>
          <a:r>
            <a:rPr lang="zh-TW" altLang="en-US" dirty="0">
              <a:solidFill>
                <a:schemeClr val="tx1"/>
              </a:solidFill>
            </a:rPr>
            <a:t>、</a:t>
          </a:r>
          <a:r>
            <a:rPr lang="en-US" altLang="zh-TW" dirty="0">
              <a:solidFill>
                <a:schemeClr val="tx1"/>
              </a:solidFill>
            </a:rPr>
            <a:t>Nylon 100%</a:t>
          </a:r>
          <a:r>
            <a:rPr lang="zh-TW" altLang="en-US" dirty="0">
              <a:solidFill>
                <a:schemeClr val="tx1"/>
              </a:solidFill>
            </a:rPr>
            <a:t>、</a:t>
          </a:r>
          <a:r>
            <a:rPr lang="en-US" altLang="zh-TW" dirty="0">
              <a:solidFill>
                <a:schemeClr val="tx1"/>
              </a:solidFill>
            </a:rPr>
            <a:t>N</a:t>
          </a:r>
          <a:r>
            <a:rPr lang="zh-TW" altLang="en-US" dirty="0">
              <a:solidFill>
                <a:schemeClr val="tx1"/>
              </a:solidFill>
            </a:rPr>
            <a:t>＊</a:t>
          </a:r>
          <a:r>
            <a:rPr lang="en-US" altLang="zh-TW" dirty="0">
              <a:solidFill>
                <a:schemeClr val="tx1"/>
              </a:solidFill>
            </a:rPr>
            <a:t>T</a:t>
          </a:r>
          <a:r>
            <a:rPr lang="zh-TW" altLang="en-US" dirty="0">
              <a:solidFill>
                <a:schemeClr val="tx1"/>
              </a:solidFill>
            </a:rPr>
            <a:t>、</a:t>
          </a:r>
          <a:r>
            <a:rPr lang="en-US" altLang="zh-TW" dirty="0">
              <a:solidFill>
                <a:schemeClr val="tx1"/>
              </a:solidFill>
            </a:rPr>
            <a:t>PBT</a:t>
          </a:r>
          <a:r>
            <a:rPr lang="zh-TW" altLang="en-US" dirty="0">
              <a:solidFill>
                <a:schemeClr val="tx1"/>
              </a:solidFill>
            </a:rPr>
            <a:t>、</a:t>
          </a:r>
          <a:r>
            <a:rPr lang="en-US" altLang="zh-TW" dirty="0">
              <a:solidFill>
                <a:schemeClr val="tx1"/>
              </a:solidFill>
            </a:rPr>
            <a:t>PTT … </a:t>
          </a:r>
        </a:p>
      </dgm:t>
    </dgm:pt>
    <dgm:pt modelId="{22517FD0-52BC-4BCC-A97E-8E34364ABA71}" type="parTrans" cxnId="{3091AFED-B5DD-4F68-8652-65323C774348}">
      <dgm:prSet/>
      <dgm:spPr/>
      <dgm:t>
        <a:bodyPr/>
        <a:lstStyle/>
        <a:p>
          <a:endParaRPr lang="zh-TW" altLang="en-US"/>
        </a:p>
      </dgm:t>
    </dgm:pt>
    <dgm:pt modelId="{9CD52273-945A-47D2-AA45-D5E07D867276}" type="sibTrans" cxnId="{3091AFED-B5DD-4F68-8652-65323C774348}">
      <dgm:prSet/>
      <dgm:spPr/>
      <dgm:t>
        <a:bodyPr/>
        <a:lstStyle/>
        <a:p>
          <a:endParaRPr lang="zh-TW" altLang="en-US"/>
        </a:p>
      </dgm:t>
    </dgm:pt>
    <dgm:pt modelId="{31405758-1FC5-4BE5-91EF-C8D4E0D92CF5}">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(Cross Weaved)</a:t>
          </a:r>
        </a:p>
      </dgm:t>
    </dgm:pt>
    <dgm:pt modelId="{2EB6BB70-9AB8-457C-A5FC-B48884413D28}" type="parTrans" cxnId="{CFA996EF-3EF8-4097-94F9-902B29B70E7B}">
      <dgm:prSet/>
      <dgm:spPr/>
      <dgm:t>
        <a:bodyPr/>
        <a:lstStyle/>
        <a:p>
          <a:endParaRPr lang="zh-TW" altLang="en-US"/>
        </a:p>
      </dgm:t>
    </dgm:pt>
    <dgm:pt modelId="{C882D01E-0DF7-4ADC-BE06-964444561E99}" type="sibTrans" cxnId="{CFA996EF-3EF8-4097-94F9-902B29B70E7B}">
      <dgm:prSet/>
      <dgm:spPr/>
      <dgm:t>
        <a:bodyPr/>
        <a:lstStyle/>
        <a:p>
          <a:endParaRPr lang="zh-TW" altLang="en-US"/>
        </a:p>
      </dgm:t>
    </dgm:pt>
    <dgm:pt modelId="{25AD8AC1-24FF-432A-BF10-896BD928DF4B}">
      <dgm:prSet/>
      <dgm:spPr>
        <a:gradFill rotWithShape="0">
          <a:gsLst>
            <a:gs pos="0">
              <a:schemeClr val="accent1">
                <a:lumMod val="40000"/>
                <a:lumOff val="60000"/>
              </a:schemeClr>
            </a:gs>
            <a:gs pos="100000">
              <a:schemeClr val="accent1">
                <a:lumMod val="75000"/>
              </a:schemeClr>
            </a:gs>
          </a:gsLst>
        </a:gradFill>
      </dgm:spPr>
      <dgm:t>
        <a:bodyPr/>
        <a:lstStyle/>
        <a:p>
          <a:r>
            <a:rPr lang="en-US" altLang="zh-TW">
              <a:solidFill>
                <a:schemeClr val="tx1"/>
              </a:solidFill>
            </a:rPr>
            <a:t>C</a:t>
          </a:r>
          <a:r>
            <a:rPr lang="zh-TW" altLang="en-US">
              <a:solidFill>
                <a:schemeClr val="tx1"/>
              </a:solidFill>
            </a:rPr>
            <a:t>＊</a:t>
          </a:r>
          <a:r>
            <a:rPr lang="en-US" altLang="zh-TW">
              <a:solidFill>
                <a:schemeClr val="tx1"/>
              </a:solidFill>
            </a:rPr>
            <a:t>N</a:t>
          </a:r>
          <a:r>
            <a:rPr lang="zh-TW" altLang="en-US">
              <a:solidFill>
                <a:schemeClr val="tx1"/>
              </a:solidFill>
            </a:rPr>
            <a:t>、</a:t>
          </a:r>
          <a:r>
            <a:rPr lang="en-US" altLang="zh-TW">
              <a:solidFill>
                <a:schemeClr val="tx1"/>
              </a:solidFill>
            </a:rPr>
            <a:t>N</a:t>
          </a:r>
          <a:r>
            <a:rPr lang="zh-TW" altLang="en-US">
              <a:solidFill>
                <a:schemeClr val="tx1"/>
              </a:solidFill>
            </a:rPr>
            <a:t>＊</a:t>
          </a:r>
          <a:r>
            <a:rPr lang="en-US" altLang="zh-TW">
              <a:solidFill>
                <a:schemeClr val="tx1"/>
              </a:solidFill>
            </a:rPr>
            <a:t>C</a:t>
          </a:r>
          <a:r>
            <a:rPr lang="zh-TW" altLang="en-US">
              <a:solidFill>
                <a:schemeClr val="tx1"/>
              </a:solidFill>
            </a:rPr>
            <a:t>、</a:t>
          </a:r>
          <a:r>
            <a:rPr lang="en-US" altLang="zh-TW">
              <a:solidFill>
                <a:schemeClr val="tx1"/>
              </a:solidFill>
            </a:rPr>
            <a:t>C</a:t>
          </a:r>
          <a:r>
            <a:rPr lang="zh-TW" altLang="en-US">
              <a:solidFill>
                <a:schemeClr val="tx1"/>
              </a:solidFill>
            </a:rPr>
            <a:t>＊</a:t>
          </a:r>
          <a:r>
            <a:rPr lang="en-US" altLang="zh-TW">
              <a:solidFill>
                <a:schemeClr val="tx1"/>
              </a:solidFill>
            </a:rPr>
            <a:t>T</a:t>
          </a:r>
          <a:r>
            <a:rPr lang="zh-TW" altLang="en-US">
              <a:solidFill>
                <a:schemeClr val="tx1"/>
              </a:solidFill>
            </a:rPr>
            <a:t>、</a:t>
          </a:r>
          <a:r>
            <a:rPr lang="en-US" altLang="zh-TW">
              <a:solidFill>
                <a:schemeClr val="tx1"/>
              </a:solidFill>
            </a:rPr>
            <a:t>T</a:t>
          </a:r>
          <a:r>
            <a:rPr lang="zh-TW" altLang="en-US">
              <a:solidFill>
                <a:schemeClr val="tx1"/>
              </a:solidFill>
            </a:rPr>
            <a:t>＊</a:t>
          </a:r>
          <a:r>
            <a:rPr lang="en-US" altLang="zh-TW">
              <a:solidFill>
                <a:schemeClr val="tx1"/>
              </a:solidFill>
            </a:rPr>
            <a:t>C</a:t>
          </a:r>
          <a:r>
            <a:rPr lang="zh-TW" altLang="en-US">
              <a:solidFill>
                <a:schemeClr val="tx1"/>
              </a:solidFill>
            </a:rPr>
            <a:t>、</a:t>
          </a:r>
          <a:r>
            <a:rPr lang="en-US" altLang="zh-TW">
              <a:solidFill>
                <a:schemeClr val="tx1"/>
              </a:solidFill>
            </a:rPr>
            <a:t>R</a:t>
          </a:r>
          <a:r>
            <a:rPr lang="zh-TW" altLang="en-US">
              <a:solidFill>
                <a:schemeClr val="tx1"/>
              </a:solidFill>
            </a:rPr>
            <a:t>＊</a:t>
          </a:r>
          <a:r>
            <a:rPr lang="en-US" altLang="zh-TW">
              <a:solidFill>
                <a:schemeClr val="tx1"/>
              </a:solidFill>
            </a:rPr>
            <a:t>T</a:t>
          </a:r>
          <a:r>
            <a:rPr lang="zh-TW" altLang="en-US">
              <a:solidFill>
                <a:schemeClr val="tx1"/>
              </a:solidFill>
            </a:rPr>
            <a:t>、</a:t>
          </a:r>
          <a:r>
            <a:rPr lang="en-US" altLang="zh-TW">
              <a:solidFill>
                <a:schemeClr val="tx1"/>
              </a:solidFill>
            </a:rPr>
            <a:t>R</a:t>
          </a:r>
          <a:r>
            <a:rPr lang="zh-TW" altLang="en-US">
              <a:solidFill>
                <a:schemeClr val="tx1"/>
              </a:solidFill>
            </a:rPr>
            <a:t>＊</a:t>
          </a:r>
          <a:r>
            <a:rPr lang="en-US" altLang="zh-TW">
              <a:solidFill>
                <a:schemeClr val="tx1"/>
              </a:solidFill>
            </a:rPr>
            <a:t>L </a:t>
          </a:r>
          <a:endParaRPr lang="en-US" altLang="zh-TW" dirty="0">
            <a:solidFill>
              <a:schemeClr val="tx1"/>
            </a:solidFill>
          </a:endParaRPr>
        </a:p>
      </dgm:t>
    </dgm:pt>
    <dgm:pt modelId="{1C661099-456B-4F96-B32D-28601BBDF165}" type="parTrans" cxnId="{22051A94-0551-4690-9546-E3F5218517A9}">
      <dgm:prSet/>
      <dgm:spPr/>
      <dgm:t>
        <a:bodyPr/>
        <a:lstStyle/>
        <a:p>
          <a:endParaRPr lang="zh-TW" altLang="en-US"/>
        </a:p>
      </dgm:t>
    </dgm:pt>
    <dgm:pt modelId="{4C514505-1D05-4DDC-BBD7-29472AAE4D45}" type="sibTrans" cxnId="{22051A94-0551-4690-9546-E3F5218517A9}">
      <dgm:prSet/>
      <dgm:spPr/>
      <dgm:t>
        <a:bodyPr/>
        <a:lstStyle/>
        <a:p>
          <a:endParaRPr lang="zh-TW" altLang="en-US"/>
        </a:p>
      </dgm:t>
    </dgm:pt>
    <dgm:pt modelId="{DD7AED31-25F5-4247-8C94-EF3F8690E489}">
      <dgm:prSet/>
      <dgm:spPr>
        <a:gradFill rotWithShape="0">
          <a:gsLst>
            <a:gs pos="0">
              <a:schemeClr val="accent1">
                <a:lumMod val="40000"/>
                <a:lumOff val="60000"/>
              </a:schemeClr>
            </a:gs>
            <a:gs pos="100000">
              <a:schemeClr val="accent1">
                <a:lumMod val="75000"/>
              </a:schemeClr>
            </a:gs>
          </a:gsLst>
        </a:gradFill>
      </dgm:spPr>
      <dgm:t>
        <a:bodyPr anchor="ctr"/>
        <a:lstStyle/>
        <a:p>
          <a:pPr algn="ctr"/>
          <a:r>
            <a:rPr lang="en-US" altLang="zh-TW" dirty="0">
              <a:solidFill>
                <a:schemeClr val="tx1"/>
              </a:solidFill>
            </a:rPr>
            <a:t>N*T*CD</a:t>
          </a:r>
        </a:p>
      </dgm:t>
    </dgm:pt>
    <dgm:pt modelId="{E2586695-0E3C-4BEB-8977-9A06E3C3ACEB}" type="parTrans" cxnId="{3A697003-78ED-4AB6-9C78-043916C9789A}">
      <dgm:prSet/>
      <dgm:spPr/>
      <dgm:t>
        <a:bodyPr/>
        <a:lstStyle/>
        <a:p>
          <a:endParaRPr lang="zh-TW" altLang="en-US"/>
        </a:p>
      </dgm:t>
    </dgm:pt>
    <dgm:pt modelId="{BE79CBCB-31CC-412E-9242-F43934C86DBA}" type="sibTrans" cxnId="{3A697003-78ED-4AB6-9C78-043916C9789A}">
      <dgm:prSet/>
      <dgm:spPr/>
      <dgm:t>
        <a:bodyPr/>
        <a:lstStyle/>
        <a:p>
          <a:endParaRPr lang="zh-TW" altLang="en-US"/>
        </a:p>
      </dgm:t>
    </dgm:pt>
    <dgm:pt modelId="{481F355D-BC8E-4554-871A-17204D40D7B0}">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(Conjugate yarn)</a:t>
          </a:r>
        </a:p>
      </dgm:t>
    </dgm:pt>
    <dgm:pt modelId="{9CFCD511-F1EB-48AB-B473-7AE6823124BA}" type="parTrans" cxnId="{31F0FFB1-C1AD-40C2-9334-4A0C6C7B5685}">
      <dgm:prSet/>
      <dgm:spPr/>
      <dgm:t>
        <a:bodyPr/>
        <a:lstStyle/>
        <a:p>
          <a:endParaRPr lang="zh-TW" altLang="en-US"/>
        </a:p>
      </dgm:t>
    </dgm:pt>
    <dgm:pt modelId="{582E2C06-D4B6-4736-9CC1-2A2955D1D33F}" type="sibTrans" cxnId="{31F0FFB1-C1AD-40C2-9334-4A0C6C7B5685}">
      <dgm:prSet/>
      <dgm:spPr/>
      <dgm:t>
        <a:bodyPr/>
        <a:lstStyle/>
        <a:p>
          <a:endParaRPr lang="zh-TW" altLang="en-US"/>
        </a:p>
      </dgm:t>
    </dgm:pt>
    <dgm:pt modelId="{7C90D9F1-A803-470D-B927-D26087890C18}">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(Micro Fiber)</a:t>
          </a:r>
        </a:p>
      </dgm:t>
    </dgm:pt>
    <dgm:pt modelId="{86EFAC4E-C35D-4B3B-9B42-95DC8CF2B997}" type="parTrans" cxnId="{E34420DB-C4D7-490D-B77B-20B2B4684712}">
      <dgm:prSet/>
      <dgm:spPr/>
      <dgm:t>
        <a:bodyPr/>
        <a:lstStyle/>
        <a:p>
          <a:endParaRPr lang="zh-TW" altLang="en-US"/>
        </a:p>
      </dgm:t>
    </dgm:pt>
    <dgm:pt modelId="{687C64F7-D02A-418F-8349-5207AF875DA5}" type="sibTrans" cxnId="{E34420DB-C4D7-490D-B77B-20B2B4684712}">
      <dgm:prSet/>
      <dgm:spPr/>
      <dgm:t>
        <a:bodyPr/>
        <a:lstStyle/>
        <a:p>
          <a:endParaRPr lang="zh-TW" altLang="en-US"/>
        </a:p>
      </dgm:t>
    </dgm:pt>
    <dgm:pt modelId="{E9AE7CDB-2585-4AA6-9EA6-7EAECE6EDAA7}">
      <dgm:prSet/>
      <dgm:spPr>
        <a:gradFill rotWithShape="0">
          <a:gsLst>
            <a:gs pos="0">
              <a:schemeClr val="accent1">
                <a:lumMod val="40000"/>
                <a:lumOff val="60000"/>
              </a:schemeClr>
            </a:gs>
            <a:gs pos="100000">
              <a:schemeClr val="accent1">
                <a:lumMod val="75000"/>
              </a:schemeClr>
            </a:gs>
          </a:gsLst>
        </a:gradFill>
      </dgm:spPr>
      <dgm:t>
        <a:bodyPr/>
        <a:lstStyle/>
        <a:p>
          <a:r>
            <a:rPr lang="en-US" altLang="zh-TW" dirty="0">
              <a:solidFill>
                <a:schemeClr val="tx1"/>
              </a:solidFill>
            </a:rPr>
            <a:t>(One-Way, Two-Way Stretch)</a:t>
          </a:r>
        </a:p>
      </dgm:t>
    </dgm:pt>
    <dgm:pt modelId="{526FD084-949D-4E75-B741-8170258FB492}" type="parTrans" cxnId="{87670845-6DDA-4020-958B-22DDBC38483D}">
      <dgm:prSet/>
      <dgm:spPr/>
      <dgm:t>
        <a:bodyPr/>
        <a:lstStyle/>
        <a:p>
          <a:endParaRPr lang="zh-TW" altLang="en-US"/>
        </a:p>
      </dgm:t>
    </dgm:pt>
    <dgm:pt modelId="{4403ED29-29FA-4D58-9764-981DCF2D82C6}" type="sibTrans" cxnId="{87670845-6DDA-4020-958B-22DDBC38483D}">
      <dgm:prSet/>
      <dgm:spPr/>
      <dgm:t>
        <a:bodyPr/>
        <a:lstStyle/>
        <a:p>
          <a:endParaRPr lang="zh-TW" altLang="en-US"/>
        </a:p>
      </dgm:t>
    </dgm:pt>
    <dgm:pt modelId="{F3FFFD41-CC7F-4762-9028-D49C7A240487}">
      <dgm:prSet/>
      <dgm:spPr>
        <a:gradFill rotWithShape="0">
          <a:gsLst>
            <a:gs pos="0">
              <a:schemeClr val="accent1">
                <a:lumMod val="40000"/>
                <a:lumOff val="60000"/>
              </a:schemeClr>
            </a:gs>
            <a:gs pos="100000">
              <a:schemeClr val="accent1">
                <a:lumMod val="75000"/>
              </a:schemeClr>
            </a:gs>
          </a:gsLst>
        </a:gradFill>
      </dgm:spPr>
      <dgm:t>
        <a:bodyPr/>
        <a:lstStyle/>
        <a:p>
          <a:r>
            <a:rPr lang="en-US" altLang="en-US" dirty="0">
              <a:solidFill>
                <a:schemeClr val="tx1"/>
              </a:solidFill>
            </a:rPr>
            <a:t>Environmentally friendly materials</a:t>
          </a:r>
          <a:endParaRPr lang="zh-TW" altLang="en-US" dirty="0">
            <a:solidFill>
              <a:schemeClr val="tx1"/>
            </a:solidFill>
          </a:endParaRPr>
        </a:p>
      </dgm:t>
    </dgm:pt>
    <dgm:pt modelId="{F5FF2F76-5492-4728-A4C8-7C8CD070439D}" type="parTrans" cxnId="{BA8305B9-B612-446F-99DD-9A9476C7C99E}">
      <dgm:prSet/>
      <dgm:spPr/>
      <dgm:t>
        <a:bodyPr/>
        <a:lstStyle/>
        <a:p>
          <a:endParaRPr lang="zh-TW" altLang="en-US"/>
        </a:p>
      </dgm:t>
    </dgm:pt>
    <dgm:pt modelId="{07254A48-8464-4C4E-9562-B120226BCFC2}" type="sibTrans" cxnId="{BA8305B9-B612-446F-99DD-9A9476C7C99E}">
      <dgm:prSet/>
      <dgm:spPr/>
      <dgm:t>
        <a:bodyPr/>
        <a:lstStyle/>
        <a:p>
          <a:endParaRPr lang="zh-TW" altLang="en-US"/>
        </a:p>
      </dgm:t>
    </dgm:pt>
    <dgm:pt modelId="{4E5E704B-C7CD-4312-BDD9-8854C2A822BA}" type="pres">
      <dgm:prSet presAssocID="{F81B021B-1E32-4D6E-9DE8-05DEDF58D014}" presName="diagram" presStyleCnt="0">
        <dgm:presLayoutVars>
          <dgm:dir/>
          <dgm:resizeHandles val="exact"/>
        </dgm:presLayoutVars>
      </dgm:prSet>
      <dgm:spPr/>
    </dgm:pt>
    <dgm:pt modelId="{59318E20-0A9B-437B-91A0-D980E59B869F}" type="pres">
      <dgm:prSet presAssocID="{A04228AA-0C56-4924-8CEA-4E28FB24DDF0}" presName="node" presStyleLbl="node1" presStyleIdx="0" presStyleCnt="7">
        <dgm:presLayoutVars>
          <dgm:bulletEnabled val="1"/>
        </dgm:presLayoutVars>
      </dgm:prSet>
      <dgm:spPr/>
    </dgm:pt>
    <dgm:pt modelId="{B71F2A88-447F-4CC3-8A98-A1E60D83135C}" type="pres">
      <dgm:prSet presAssocID="{31F12457-AAFD-46EF-BAE9-97E405B01875}" presName="sibTrans" presStyleCnt="0"/>
      <dgm:spPr/>
    </dgm:pt>
    <dgm:pt modelId="{3D1B51C5-0192-4532-9089-349813BAF628}" type="pres">
      <dgm:prSet presAssocID="{31405758-1FC5-4BE5-91EF-C8D4E0D92CF5}" presName="node" presStyleLbl="node1" presStyleIdx="1" presStyleCnt="7">
        <dgm:presLayoutVars>
          <dgm:bulletEnabled val="1"/>
        </dgm:presLayoutVars>
      </dgm:prSet>
      <dgm:spPr/>
    </dgm:pt>
    <dgm:pt modelId="{3E5C5BBF-8AE9-40B9-A431-DB9EC1C422C7}" type="pres">
      <dgm:prSet presAssocID="{C882D01E-0DF7-4ADC-BE06-964444561E99}" presName="sibTrans" presStyleCnt="0"/>
      <dgm:spPr/>
    </dgm:pt>
    <dgm:pt modelId="{862BC877-F976-47AE-9605-85A48F5A868B}" type="pres">
      <dgm:prSet presAssocID="{DD7AED31-25F5-4247-8C94-EF3F8690E489}" presName="node" presStyleLbl="node1" presStyleIdx="2" presStyleCnt="7" custLinFactNeighborX="-2660" custLinFactNeighborY="803">
        <dgm:presLayoutVars>
          <dgm:bulletEnabled val="1"/>
        </dgm:presLayoutVars>
      </dgm:prSet>
      <dgm:spPr/>
    </dgm:pt>
    <dgm:pt modelId="{CDA5C32F-5A2B-469C-A39C-2C9FFA353E24}" type="pres">
      <dgm:prSet presAssocID="{BE79CBCB-31CC-412E-9242-F43934C86DBA}" presName="sibTrans" presStyleCnt="0"/>
      <dgm:spPr/>
    </dgm:pt>
    <dgm:pt modelId="{A7A9BB28-1EED-45D3-B860-0C06E93E6A0E}" type="pres">
      <dgm:prSet presAssocID="{481F355D-BC8E-4554-871A-17204D40D7B0}" presName="node" presStyleLbl="node1" presStyleIdx="3" presStyleCnt="7">
        <dgm:presLayoutVars>
          <dgm:bulletEnabled val="1"/>
        </dgm:presLayoutVars>
      </dgm:prSet>
      <dgm:spPr/>
    </dgm:pt>
    <dgm:pt modelId="{52487197-D480-452E-96B4-5CE7CA3ABF11}" type="pres">
      <dgm:prSet presAssocID="{582E2C06-D4B6-4736-9CC1-2A2955D1D33F}" presName="sibTrans" presStyleCnt="0"/>
      <dgm:spPr/>
    </dgm:pt>
    <dgm:pt modelId="{81B8EB12-D04F-480E-BF71-C82E7A7B3197}" type="pres">
      <dgm:prSet presAssocID="{7C90D9F1-A803-470D-B927-D26087890C18}" presName="node" presStyleLbl="node1" presStyleIdx="4" presStyleCnt="7">
        <dgm:presLayoutVars>
          <dgm:bulletEnabled val="1"/>
        </dgm:presLayoutVars>
      </dgm:prSet>
      <dgm:spPr/>
    </dgm:pt>
    <dgm:pt modelId="{85BC1132-486C-4411-A3E3-942874B42378}" type="pres">
      <dgm:prSet presAssocID="{687C64F7-D02A-418F-8349-5207AF875DA5}" presName="sibTrans" presStyleCnt="0"/>
      <dgm:spPr/>
    </dgm:pt>
    <dgm:pt modelId="{82AAC2DF-6520-4106-B0E1-97587D83CDE9}" type="pres">
      <dgm:prSet presAssocID="{E9AE7CDB-2585-4AA6-9EA6-7EAECE6EDAA7}" presName="node" presStyleLbl="node1" presStyleIdx="5" presStyleCnt="7">
        <dgm:presLayoutVars>
          <dgm:bulletEnabled val="1"/>
        </dgm:presLayoutVars>
      </dgm:prSet>
      <dgm:spPr/>
    </dgm:pt>
    <dgm:pt modelId="{5C92050B-1280-4C86-A605-8A6C125B52FC}" type="pres">
      <dgm:prSet presAssocID="{4403ED29-29FA-4D58-9764-981DCF2D82C6}" presName="sibTrans" presStyleCnt="0"/>
      <dgm:spPr/>
    </dgm:pt>
    <dgm:pt modelId="{FADB8ECB-FA36-4B5C-A833-742C92F9DACD}" type="pres">
      <dgm:prSet presAssocID="{F3FFFD41-CC7F-4762-9028-D49C7A240487}" presName="node" presStyleLbl="node1" presStyleIdx="6" presStyleCnt="7">
        <dgm:presLayoutVars>
          <dgm:bulletEnabled val="1"/>
        </dgm:presLayoutVars>
      </dgm:prSet>
      <dgm:spPr/>
    </dgm:pt>
  </dgm:ptLst>
  <dgm:cxnLst>
    <dgm:cxn modelId="{3A697003-78ED-4AB6-9C78-043916C9789A}" srcId="{F81B021B-1E32-4D6E-9DE8-05DEDF58D014}" destId="{DD7AED31-25F5-4247-8C94-EF3F8690E489}" srcOrd="2" destOrd="0" parTransId="{E2586695-0E3C-4BEB-8977-9A06E3C3ACEB}" sibTransId="{BE79CBCB-31CC-412E-9242-F43934C86DBA}"/>
    <dgm:cxn modelId="{88810831-BD42-4C61-A4CD-18F17FA4C9F2}" type="presOf" srcId="{B1A3D537-81CC-4C8F-AFF8-F3D5D419B5A0}" destId="{59318E20-0A9B-437B-91A0-D980E59B869F}" srcOrd="0" destOrd="1" presId="urn:microsoft.com/office/officeart/2005/8/layout/default#4"/>
    <dgm:cxn modelId="{C1434933-BD27-4640-BE2E-EBE403079872}" type="presOf" srcId="{F3FFFD41-CC7F-4762-9028-D49C7A240487}" destId="{FADB8ECB-FA36-4B5C-A833-742C92F9DACD}" srcOrd="0" destOrd="0" presId="urn:microsoft.com/office/officeart/2005/8/layout/default#4"/>
    <dgm:cxn modelId="{5275AA3A-80B5-42EE-8358-22B9074DB7C3}" type="presOf" srcId="{F81B021B-1E32-4D6E-9DE8-05DEDF58D014}" destId="{4E5E704B-C7CD-4312-BDD9-8854C2A822BA}" srcOrd="0" destOrd="0" presId="urn:microsoft.com/office/officeart/2005/8/layout/default#4"/>
    <dgm:cxn modelId="{14FBA63F-5755-48FB-A2A1-F110228F0E25}" type="presOf" srcId="{25AD8AC1-24FF-432A-BF10-896BD928DF4B}" destId="{3D1B51C5-0192-4532-9089-349813BAF628}" srcOrd="0" destOrd="1" presId="urn:microsoft.com/office/officeart/2005/8/layout/default#4"/>
    <dgm:cxn modelId="{4443845E-19AB-4786-AF28-386F50F8B865}" type="presOf" srcId="{A04228AA-0C56-4924-8CEA-4E28FB24DDF0}" destId="{59318E20-0A9B-437B-91A0-D980E59B869F}" srcOrd="0" destOrd="0" presId="urn:microsoft.com/office/officeart/2005/8/layout/default#4"/>
    <dgm:cxn modelId="{87670845-6DDA-4020-958B-22DDBC38483D}" srcId="{F81B021B-1E32-4D6E-9DE8-05DEDF58D014}" destId="{E9AE7CDB-2585-4AA6-9EA6-7EAECE6EDAA7}" srcOrd="5" destOrd="0" parTransId="{526FD084-949D-4E75-B741-8170258FB492}" sibTransId="{4403ED29-29FA-4D58-9764-981DCF2D82C6}"/>
    <dgm:cxn modelId="{07BA604E-810F-482F-87A7-59A0A69084F3}" type="presOf" srcId="{E9AE7CDB-2585-4AA6-9EA6-7EAECE6EDAA7}" destId="{82AAC2DF-6520-4106-B0E1-97587D83CDE9}" srcOrd="0" destOrd="0" presId="urn:microsoft.com/office/officeart/2005/8/layout/default#4"/>
    <dgm:cxn modelId="{09ABE353-6497-45B1-9951-471881699321}" type="presOf" srcId="{7C90D9F1-A803-470D-B927-D26087890C18}" destId="{81B8EB12-D04F-480E-BF71-C82E7A7B3197}" srcOrd="0" destOrd="0" presId="urn:microsoft.com/office/officeart/2005/8/layout/default#4"/>
    <dgm:cxn modelId="{05AFE685-44E5-4CE6-A616-46D5171AA1E6}" srcId="{F81B021B-1E32-4D6E-9DE8-05DEDF58D014}" destId="{A04228AA-0C56-4924-8CEA-4E28FB24DDF0}" srcOrd="0" destOrd="0" parTransId="{6C481DC2-E668-4DDD-A8EB-89F6308F6253}" sibTransId="{31F12457-AAFD-46EF-BAE9-97E405B01875}"/>
    <dgm:cxn modelId="{22051A94-0551-4690-9546-E3F5218517A9}" srcId="{31405758-1FC5-4BE5-91EF-C8D4E0D92CF5}" destId="{25AD8AC1-24FF-432A-BF10-896BD928DF4B}" srcOrd="0" destOrd="0" parTransId="{1C661099-456B-4F96-B32D-28601BBDF165}" sibTransId="{4C514505-1D05-4DDC-BBD7-29472AAE4D45}"/>
    <dgm:cxn modelId="{684E3B9D-3642-47E8-86DE-FD3D0C1468C0}" type="presOf" srcId="{481F355D-BC8E-4554-871A-17204D40D7B0}" destId="{A7A9BB28-1EED-45D3-B860-0C06E93E6A0E}" srcOrd="0" destOrd="0" presId="urn:microsoft.com/office/officeart/2005/8/layout/default#4"/>
    <dgm:cxn modelId="{C61A609E-E9D5-4C01-B609-8AF578D5C416}" type="presOf" srcId="{31405758-1FC5-4BE5-91EF-C8D4E0D92CF5}" destId="{3D1B51C5-0192-4532-9089-349813BAF628}" srcOrd="0" destOrd="0" presId="urn:microsoft.com/office/officeart/2005/8/layout/default#4"/>
    <dgm:cxn modelId="{31F0FFB1-C1AD-40C2-9334-4A0C6C7B5685}" srcId="{F81B021B-1E32-4D6E-9DE8-05DEDF58D014}" destId="{481F355D-BC8E-4554-871A-17204D40D7B0}" srcOrd="3" destOrd="0" parTransId="{9CFCD511-F1EB-48AB-B473-7AE6823124BA}" sibTransId="{582E2C06-D4B6-4736-9CC1-2A2955D1D33F}"/>
    <dgm:cxn modelId="{BA8305B9-B612-446F-99DD-9A9476C7C99E}" srcId="{F81B021B-1E32-4D6E-9DE8-05DEDF58D014}" destId="{F3FFFD41-CC7F-4762-9028-D49C7A240487}" srcOrd="6" destOrd="0" parTransId="{F5FF2F76-5492-4728-A4C8-7C8CD070439D}" sibTransId="{07254A48-8464-4C4E-9562-B120226BCFC2}"/>
    <dgm:cxn modelId="{7839E6B9-4918-4259-A819-E37A2CD4C671}" type="presOf" srcId="{DD7AED31-25F5-4247-8C94-EF3F8690E489}" destId="{862BC877-F976-47AE-9605-85A48F5A868B}" srcOrd="0" destOrd="0" presId="urn:microsoft.com/office/officeart/2005/8/layout/default#4"/>
    <dgm:cxn modelId="{E34420DB-C4D7-490D-B77B-20B2B4684712}" srcId="{F81B021B-1E32-4D6E-9DE8-05DEDF58D014}" destId="{7C90D9F1-A803-470D-B927-D26087890C18}" srcOrd="4" destOrd="0" parTransId="{86EFAC4E-C35D-4B3B-9B42-95DC8CF2B997}" sibTransId="{687C64F7-D02A-418F-8349-5207AF875DA5}"/>
    <dgm:cxn modelId="{3091AFED-B5DD-4F68-8652-65323C774348}" srcId="{A04228AA-0C56-4924-8CEA-4E28FB24DDF0}" destId="{B1A3D537-81CC-4C8F-AFF8-F3D5D419B5A0}" srcOrd="0" destOrd="0" parTransId="{22517FD0-52BC-4BCC-A97E-8E34364ABA71}" sibTransId="{9CD52273-945A-47D2-AA45-D5E07D867276}"/>
    <dgm:cxn modelId="{CFA996EF-3EF8-4097-94F9-902B29B70E7B}" srcId="{F81B021B-1E32-4D6E-9DE8-05DEDF58D014}" destId="{31405758-1FC5-4BE5-91EF-C8D4E0D92CF5}" srcOrd="1" destOrd="0" parTransId="{2EB6BB70-9AB8-457C-A5FC-B48884413D28}" sibTransId="{C882D01E-0DF7-4ADC-BE06-964444561E99}"/>
    <dgm:cxn modelId="{BF49E760-BDC9-4612-AFE9-606F0C61D9C4}" type="presParOf" srcId="{4E5E704B-C7CD-4312-BDD9-8854C2A822BA}" destId="{59318E20-0A9B-437B-91A0-D980E59B869F}" srcOrd="0" destOrd="0" presId="urn:microsoft.com/office/officeart/2005/8/layout/default#4"/>
    <dgm:cxn modelId="{DF9BC464-6B48-4E7F-B70B-353D36600366}" type="presParOf" srcId="{4E5E704B-C7CD-4312-BDD9-8854C2A822BA}" destId="{B71F2A88-447F-4CC3-8A98-A1E60D83135C}" srcOrd="1" destOrd="0" presId="urn:microsoft.com/office/officeart/2005/8/layout/default#4"/>
    <dgm:cxn modelId="{9167EA80-C5FA-4530-8A1C-A94453A59D98}" type="presParOf" srcId="{4E5E704B-C7CD-4312-BDD9-8854C2A822BA}" destId="{3D1B51C5-0192-4532-9089-349813BAF628}" srcOrd="2" destOrd="0" presId="urn:microsoft.com/office/officeart/2005/8/layout/default#4"/>
    <dgm:cxn modelId="{ECF734AA-8BDD-4544-AF35-662E845E1347}" type="presParOf" srcId="{4E5E704B-C7CD-4312-BDD9-8854C2A822BA}" destId="{3E5C5BBF-8AE9-40B9-A431-DB9EC1C422C7}" srcOrd="3" destOrd="0" presId="urn:microsoft.com/office/officeart/2005/8/layout/default#4"/>
    <dgm:cxn modelId="{C65A87C6-AE29-4FC2-827E-A55313383FA6}" type="presParOf" srcId="{4E5E704B-C7CD-4312-BDD9-8854C2A822BA}" destId="{862BC877-F976-47AE-9605-85A48F5A868B}" srcOrd="4" destOrd="0" presId="urn:microsoft.com/office/officeart/2005/8/layout/default#4"/>
    <dgm:cxn modelId="{C9E35C1C-9FF3-44DE-892F-BD50EBE16EC9}" type="presParOf" srcId="{4E5E704B-C7CD-4312-BDD9-8854C2A822BA}" destId="{CDA5C32F-5A2B-469C-A39C-2C9FFA353E24}" srcOrd="5" destOrd="0" presId="urn:microsoft.com/office/officeart/2005/8/layout/default#4"/>
    <dgm:cxn modelId="{C204C42A-3CCA-46B9-A5DD-06329E1E3A05}" type="presParOf" srcId="{4E5E704B-C7CD-4312-BDD9-8854C2A822BA}" destId="{A7A9BB28-1EED-45D3-B860-0C06E93E6A0E}" srcOrd="6" destOrd="0" presId="urn:microsoft.com/office/officeart/2005/8/layout/default#4"/>
    <dgm:cxn modelId="{D1CDC611-477A-4474-A303-26F2ACB6A699}" type="presParOf" srcId="{4E5E704B-C7CD-4312-BDD9-8854C2A822BA}" destId="{52487197-D480-452E-96B4-5CE7CA3ABF11}" srcOrd="7" destOrd="0" presId="urn:microsoft.com/office/officeart/2005/8/layout/default#4"/>
    <dgm:cxn modelId="{689EFBD0-03EB-41AC-8B85-F3B8A1E83A8D}" type="presParOf" srcId="{4E5E704B-C7CD-4312-BDD9-8854C2A822BA}" destId="{81B8EB12-D04F-480E-BF71-C82E7A7B3197}" srcOrd="8" destOrd="0" presId="urn:microsoft.com/office/officeart/2005/8/layout/default#4"/>
    <dgm:cxn modelId="{759506A7-8EC6-4690-88F5-F8C01BBEB59D}" type="presParOf" srcId="{4E5E704B-C7CD-4312-BDD9-8854C2A822BA}" destId="{85BC1132-486C-4411-A3E3-942874B42378}" srcOrd="9" destOrd="0" presId="urn:microsoft.com/office/officeart/2005/8/layout/default#4"/>
    <dgm:cxn modelId="{3E329C6D-0266-4AF0-B2FE-D25BCDA76661}" type="presParOf" srcId="{4E5E704B-C7CD-4312-BDD9-8854C2A822BA}" destId="{82AAC2DF-6520-4106-B0E1-97587D83CDE9}" srcOrd="10" destOrd="0" presId="urn:microsoft.com/office/officeart/2005/8/layout/default#4"/>
    <dgm:cxn modelId="{CE4F6DF1-F4F8-4A65-9EB7-EFAD87A53444}" type="presParOf" srcId="{4E5E704B-C7CD-4312-BDD9-8854C2A822BA}" destId="{5C92050B-1280-4C86-A605-8A6C125B52FC}" srcOrd="11" destOrd="0" presId="urn:microsoft.com/office/officeart/2005/8/layout/default#4"/>
    <dgm:cxn modelId="{377A942F-A0EF-42FF-896C-42DFC0FEF849}" type="presParOf" srcId="{4E5E704B-C7CD-4312-BDD9-8854C2A822BA}" destId="{FADB8ECB-FA36-4B5C-A833-742C92F9DACD}" srcOrd="12"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18E20-0A9B-437B-91A0-D980E59B869F}">
      <dsp:nvSpPr>
        <dsp:cNvPr id="0" name=""/>
        <dsp:cNvSpPr/>
      </dsp:nvSpPr>
      <dsp:spPr>
        <a:xfrm>
          <a:off x="587363" y="4164"/>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altLang="zh-TW" sz="1900" kern="1200" dirty="0">
              <a:solidFill>
                <a:schemeClr val="tx1"/>
              </a:solidFill>
            </a:rPr>
            <a:t>(</a:t>
          </a:r>
          <a:r>
            <a:rPr lang="en-US" altLang="zh-TW" sz="1900" kern="1200" dirty="0" err="1">
              <a:solidFill>
                <a:schemeClr val="tx1"/>
              </a:solidFill>
            </a:rPr>
            <a:t>Fillament</a:t>
          </a:r>
          <a:r>
            <a:rPr lang="en-US" altLang="zh-TW" sz="1900" kern="1200" dirty="0">
              <a:solidFill>
                <a:schemeClr val="tx1"/>
              </a:solidFill>
            </a:rPr>
            <a:t>)</a:t>
          </a:r>
        </a:p>
        <a:p>
          <a:pPr marL="114300" lvl="1" indent="-114300" algn="l" defTabSz="666750">
            <a:lnSpc>
              <a:spcPct val="90000"/>
            </a:lnSpc>
            <a:spcBef>
              <a:spcPct val="0"/>
            </a:spcBef>
            <a:spcAft>
              <a:spcPct val="15000"/>
            </a:spcAft>
            <a:buChar char="•"/>
          </a:pPr>
          <a:r>
            <a:rPr lang="en-US" altLang="zh-TW" sz="1500" kern="1200" dirty="0">
              <a:solidFill>
                <a:schemeClr val="tx1"/>
              </a:solidFill>
            </a:rPr>
            <a:t>Polyester 100%</a:t>
          </a:r>
          <a:r>
            <a:rPr lang="zh-TW" altLang="en-US" sz="1500" kern="1200" dirty="0">
              <a:solidFill>
                <a:schemeClr val="tx1"/>
              </a:solidFill>
            </a:rPr>
            <a:t>、</a:t>
          </a:r>
          <a:r>
            <a:rPr lang="en-US" altLang="zh-TW" sz="1500" kern="1200" dirty="0">
              <a:solidFill>
                <a:schemeClr val="tx1"/>
              </a:solidFill>
            </a:rPr>
            <a:t>Nylon 100%</a:t>
          </a:r>
          <a:r>
            <a:rPr lang="zh-TW" altLang="en-US" sz="1500" kern="1200" dirty="0">
              <a:solidFill>
                <a:schemeClr val="tx1"/>
              </a:solidFill>
            </a:rPr>
            <a:t>、</a:t>
          </a:r>
          <a:r>
            <a:rPr lang="en-US" altLang="zh-TW" sz="1500" kern="1200" dirty="0">
              <a:solidFill>
                <a:schemeClr val="tx1"/>
              </a:solidFill>
            </a:rPr>
            <a:t>N</a:t>
          </a:r>
          <a:r>
            <a:rPr lang="zh-TW" altLang="en-US" sz="1500" kern="1200" dirty="0">
              <a:solidFill>
                <a:schemeClr val="tx1"/>
              </a:solidFill>
            </a:rPr>
            <a:t>＊</a:t>
          </a:r>
          <a:r>
            <a:rPr lang="en-US" altLang="zh-TW" sz="1500" kern="1200" dirty="0">
              <a:solidFill>
                <a:schemeClr val="tx1"/>
              </a:solidFill>
            </a:rPr>
            <a:t>T</a:t>
          </a:r>
          <a:r>
            <a:rPr lang="zh-TW" altLang="en-US" sz="1500" kern="1200" dirty="0">
              <a:solidFill>
                <a:schemeClr val="tx1"/>
              </a:solidFill>
            </a:rPr>
            <a:t>、</a:t>
          </a:r>
          <a:r>
            <a:rPr lang="en-US" altLang="zh-TW" sz="1500" kern="1200" dirty="0">
              <a:solidFill>
                <a:schemeClr val="tx1"/>
              </a:solidFill>
            </a:rPr>
            <a:t>PBT</a:t>
          </a:r>
          <a:r>
            <a:rPr lang="zh-TW" altLang="en-US" sz="1500" kern="1200" dirty="0">
              <a:solidFill>
                <a:schemeClr val="tx1"/>
              </a:solidFill>
            </a:rPr>
            <a:t>、</a:t>
          </a:r>
          <a:r>
            <a:rPr lang="en-US" altLang="zh-TW" sz="1500" kern="1200" dirty="0">
              <a:solidFill>
                <a:schemeClr val="tx1"/>
              </a:solidFill>
            </a:rPr>
            <a:t>PTT … </a:t>
          </a:r>
        </a:p>
      </dsp:txBody>
      <dsp:txXfrm>
        <a:off x="587363" y="4164"/>
        <a:ext cx="2396960" cy="1438176"/>
      </dsp:txXfrm>
    </dsp:sp>
    <dsp:sp modelId="{3D1B51C5-0192-4532-9089-349813BAF628}">
      <dsp:nvSpPr>
        <dsp:cNvPr id="0" name=""/>
        <dsp:cNvSpPr/>
      </dsp:nvSpPr>
      <dsp:spPr>
        <a:xfrm>
          <a:off x="3224020" y="4164"/>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altLang="zh-TW" sz="1900" kern="1200" dirty="0">
              <a:solidFill>
                <a:schemeClr val="tx1"/>
              </a:solidFill>
            </a:rPr>
            <a:t>(Cross Weaved)</a:t>
          </a:r>
        </a:p>
        <a:p>
          <a:pPr marL="114300" lvl="1" indent="-114300" algn="l" defTabSz="666750">
            <a:lnSpc>
              <a:spcPct val="90000"/>
            </a:lnSpc>
            <a:spcBef>
              <a:spcPct val="0"/>
            </a:spcBef>
            <a:spcAft>
              <a:spcPct val="15000"/>
            </a:spcAft>
            <a:buChar char="•"/>
          </a:pPr>
          <a:r>
            <a:rPr lang="en-US" altLang="zh-TW" sz="1500" kern="1200">
              <a:solidFill>
                <a:schemeClr val="tx1"/>
              </a:solidFill>
            </a:rPr>
            <a:t>C</a:t>
          </a:r>
          <a:r>
            <a:rPr lang="zh-TW" altLang="en-US" sz="1500" kern="1200">
              <a:solidFill>
                <a:schemeClr val="tx1"/>
              </a:solidFill>
            </a:rPr>
            <a:t>＊</a:t>
          </a:r>
          <a:r>
            <a:rPr lang="en-US" altLang="zh-TW" sz="1500" kern="1200">
              <a:solidFill>
                <a:schemeClr val="tx1"/>
              </a:solidFill>
            </a:rPr>
            <a:t>N</a:t>
          </a:r>
          <a:r>
            <a:rPr lang="zh-TW" altLang="en-US" sz="1500" kern="1200">
              <a:solidFill>
                <a:schemeClr val="tx1"/>
              </a:solidFill>
            </a:rPr>
            <a:t>、</a:t>
          </a:r>
          <a:r>
            <a:rPr lang="en-US" altLang="zh-TW" sz="1500" kern="1200">
              <a:solidFill>
                <a:schemeClr val="tx1"/>
              </a:solidFill>
            </a:rPr>
            <a:t>N</a:t>
          </a:r>
          <a:r>
            <a:rPr lang="zh-TW" altLang="en-US" sz="1500" kern="1200">
              <a:solidFill>
                <a:schemeClr val="tx1"/>
              </a:solidFill>
            </a:rPr>
            <a:t>＊</a:t>
          </a:r>
          <a:r>
            <a:rPr lang="en-US" altLang="zh-TW" sz="1500" kern="1200">
              <a:solidFill>
                <a:schemeClr val="tx1"/>
              </a:solidFill>
            </a:rPr>
            <a:t>C</a:t>
          </a:r>
          <a:r>
            <a:rPr lang="zh-TW" altLang="en-US" sz="1500" kern="1200">
              <a:solidFill>
                <a:schemeClr val="tx1"/>
              </a:solidFill>
            </a:rPr>
            <a:t>、</a:t>
          </a:r>
          <a:r>
            <a:rPr lang="en-US" altLang="zh-TW" sz="1500" kern="1200">
              <a:solidFill>
                <a:schemeClr val="tx1"/>
              </a:solidFill>
            </a:rPr>
            <a:t>C</a:t>
          </a:r>
          <a:r>
            <a:rPr lang="zh-TW" altLang="en-US" sz="1500" kern="1200">
              <a:solidFill>
                <a:schemeClr val="tx1"/>
              </a:solidFill>
            </a:rPr>
            <a:t>＊</a:t>
          </a:r>
          <a:r>
            <a:rPr lang="en-US" altLang="zh-TW" sz="1500" kern="1200">
              <a:solidFill>
                <a:schemeClr val="tx1"/>
              </a:solidFill>
            </a:rPr>
            <a:t>T</a:t>
          </a:r>
          <a:r>
            <a:rPr lang="zh-TW" altLang="en-US" sz="1500" kern="1200">
              <a:solidFill>
                <a:schemeClr val="tx1"/>
              </a:solidFill>
            </a:rPr>
            <a:t>、</a:t>
          </a:r>
          <a:r>
            <a:rPr lang="en-US" altLang="zh-TW" sz="1500" kern="1200">
              <a:solidFill>
                <a:schemeClr val="tx1"/>
              </a:solidFill>
            </a:rPr>
            <a:t>T</a:t>
          </a:r>
          <a:r>
            <a:rPr lang="zh-TW" altLang="en-US" sz="1500" kern="1200">
              <a:solidFill>
                <a:schemeClr val="tx1"/>
              </a:solidFill>
            </a:rPr>
            <a:t>＊</a:t>
          </a:r>
          <a:r>
            <a:rPr lang="en-US" altLang="zh-TW" sz="1500" kern="1200">
              <a:solidFill>
                <a:schemeClr val="tx1"/>
              </a:solidFill>
            </a:rPr>
            <a:t>C</a:t>
          </a:r>
          <a:r>
            <a:rPr lang="zh-TW" altLang="en-US" sz="1500" kern="1200">
              <a:solidFill>
                <a:schemeClr val="tx1"/>
              </a:solidFill>
            </a:rPr>
            <a:t>、</a:t>
          </a:r>
          <a:r>
            <a:rPr lang="en-US" altLang="zh-TW" sz="1500" kern="1200">
              <a:solidFill>
                <a:schemeClr val="tx1"/>
              </a:solidFill>
            </a:rPr>
            <a:t>R</a:t>
          </a:r>
          <a:r>
            <a:rPr lang="zh-TW" altLang="en-US" sz="1500" kern="1200">
              <a:solidFill>
                <a:schemeClr val="tx1"/>
              </a:solidFill>
            </a:rPr>
            <a:t>＊</a:t>
          </a:r>
          <a:r>
            <a:rPr lang="en-US" altLang="zh-TW" sz="1500" kern="1200">
              <a:solidFill>
                <a:schemeClr val="tx1"/>
              </a:solidFill>
            </a:rPr>
            <a:t>T</a:t>
          </a:r>
          <a:r>
            <a:rPr lang="zh-TW" altLang="en-US" sz="1500" kern="1200">
              <a:solidFill>
                <a:schemeClr val="tx1"/>
              </a:solidFill>
            </a:rPr>
            <a:t>、</a:t>
          </a:r>
          <a:r>
            <a:rPr lang="en-US" altLang="zh-TW" sz="1500" kern="1200">
              <a:solidFill>
                <a:schemeClr val="tx1"/>
              </a:solidFill>
            </a:rPr>
            <a:t>R</a:t>
          </a:r>
          <a:r>
            <a:rPr lang="zh-TW" altLang="en-US" sz="1500" kern="1200">
              <a:solidFill>
                <a:schemeClr val="tx1"/>
              </a:solidFill>
            </a:rPr>
            <a:t>＊</a:t>
          </a:r>
          <a:r>
            <a:rPr lang="en-US" altLang="zh-TW" sz="1500" kern="1200">
              <a:solidFill>
                <a:schemeClr val="tx1"/>
              </a:solidFill>
            </a:rPr>
            <a:t>L </a:t>
          </a:r>
          <a:endParaRPr lang="en-US" altLang="zh-TW" sz="1500" kern="1200" dirty="0">
            <a:solidFill>
              <a:schemeClr val="tx1"/>
            </a:solidFill>
          </a:endParaRPr>
        </a:p>
      </dsp:txBody>
      <dsp:txXfrm>
        <a:off x="3224020" y="4164"/>
        <a:ext cx="2396960" cy="1438176"/>
      </dsp:txXfrm>
    </dsp:sp>
    <dsp:sp modelId="{862BC877-F976-47AE-9605-85A48F5A868B}">
      <dsp:nvSpPr>
        <dsp:cNvPr id="0" name=""/>
        <dsp:cNvSpPr/>
      </dsp:nvSpPr>
      <dsp:spPr>
        <a:xfrm>
          <a:off x="5796917" y="15712"/>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TW" sz="1900" kern="1200" dirty="0">
              <a:solidFill>
                <a:schemeClr val="tx1"/>
              </a:solidFill>
            </a:rPr>
            <a:t>N*T*CD</a:t>
          </a:r>
        </a:p>
      </dsp:txBody>
      <dsp:txXfrm>
        <a:off x="5796917" y="15712"/>
        <a:ext cx="2396960" cy="1438176"/>
      </dsp:txXfrm>
    </dsp:sp>
    <dsp:sp modelId="{A7A9BB28-1EED-45D3-B860-0C06E93E6A0E}">
      <dsp:nvSpPr>
        <dsp:cNvPr id="0" name=""/>
        <dsp:cNvSpPr/>
      </dsp:nvSpPr>
      <dsp:spPr>
        <a:xfrm>
          <a:off x="587363" y="1682036"/>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TW" sz="1900" kern="1200" dirty="0">
              <a:solidFill>
                <a:schemeClr val="tx1"/>
              </a:solidFill>
            </a:rPr>
            <a:t>(Conjugate yarn)</a:t>
          </a:r>
        </a:p>
      </dsp:txBody>
      <dsp:txXfrm>
        <a:off x="587363" y="1682036"/>
        <a:ext cx="2396960" cy="1438176"/>
      </dsp:txXfrm>
    </dsp:sp>
    <dsp:sp modelId="{81B8EB12-D04F-480E-BF71-C82E7A7B3197}">
      <dsp:nvSpPr>
        <dsp:cNvPr id="0" name=""/>
        <dsp:cNvSpPr/>
      </dsp:nvSpPr>
      <dsp:spPr>
        <a:xfrm>
          <a:off x="3224020" y="1682036"/>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TW" sz="1900" kern="1200" dirty="0">
              <a:solidFill>
                <a:schemeClr val="tx1"/>
              </a:solidFill>
            </a:rPr>
            <a:t>(Micro Fiber)</a:t>
          </a:r>
        </a:p>
      </dsp:txBody>
      <dsp:txXfrm>
        <a:off x="3224020" y="1682036"/>
        <a:ext cx="2396960" cy="1438176"/>
      </dsp:txXfrm>
    </dsp:sp>
    <dsp:sp modelId="{82AAC2DF-6520-4106-B0E1-97587D83CDE9}">
      <dsp:nvSpPr>
        <dsp:cNvPr id="0" name=""/>
        <dsp:cNvSpPr/>
      </dsp:nvSpPr>
      <dsp:spPr>
        <a:xfrm>
          <a:off x="5860676" y="1682036"/>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TW" sz="1900" kern="1200" dirty="0">
              <a:solidFill>
                <a:schemeClr val="tx1"/>
              </a:solidFill>
            </a:rPr>
            <a:t>(One-Way, Two-Way Stretch)</a:t>
          </a:r>
        </a:p>
      </dsp:txBody>
      <dsp:txXfrm>
        <a:off x="5860676" y="1682036"/>
        <a:ext cx="2396960" cy="1438176"/>
      </dsp:txXfrm>
    </dsp:sp>
    <dsp:sp modelId="{FADB8ECB-FA36-4B5C-A833-742C92F9DACD}">
      <dsp:nvSpPr>
        <dsp:cNvPr id="0" name=""/>
        <dsp:cNvSpPr/>
      </dsp:nvSpPr>
      <dsp:spPr>
        <a:xfrm>
          <a:off x="3224020" y="3359909"/>
          <a:ext cx="2396960" cy="1438176"/>
        </a:xfrm>
        <a:prstGeom prst="rect">
          <a:avLst/>
        </a:prstGeom>
        <a:gradFill rotWithShape="0">
          <a:gsLst>
            <a:gs pos="0">
              <a:schemeClr val="accent1">
                <a:lumMod val="40000"/>
                <a:lumOff val="60000"/>
              </a:schemeClr>
            </a:gs>
            <a:gs pos="100000">
              <a:schemeClr val="accent1">
                <a:lumMod val="7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dirty="0">
              <a:solidFill>
                <a:schemeClr val="tx1"/>
              </a:solidFill>
            </a:rPr>
            <a:t>Environmentally friendly materials</a:t>
          </a:r>
          <a:endParaRPr lang="zh-TW" altLang="en-US" sz="1900" kern="1200" dirty="0">
            <a:solidFill>
              <a:schemeClr val="tx1"/>
            </a:solidFill>
          </a:endParaRPr>
        </a:p>
      </dsp:txBody>
      <dsp:txXfrm>
        <a:off x="3224020" y="3359909"/>
        <a:ext cx="2396960" cy="14381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1"/>
            <a:ext cx="2946550" cy="4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t" anchorCtr="0" compatLnSpc="1">
            <a:prstTxWarp prst="textNoShape">
              <a:avLst/>
            </a:prstTxWarp>
          </a:bodyPr>
          <a:lstStyle>
            <a:lvl1pPr eaLnBrk="1" hangingPunct="1">
              <a:defRPr sz="1200"/>
            </a:lvl1pPr>
          </a:lstStyle>
          <a:p>
            <a:pPr>
              <a:defRPr/>
            </a:pPr>
            <a:endParaRPr lang="en-US" altLang="zh-TW"/>
          </a:p>
        </p:txBody>
      </p:sp>
      <p:sp>
        <p:nvSpPr>
          <p:cNvPr id="149507" name="Rectangle 3"/>
          <p:cNvSpPr>
            <a:spLocks noGrp="1" noChangeArrowheads="1"/>
          </p:cNvSpPr>
          <p:nvPr>
            <p:ph type="dt" sz="quarter" idx="1"/>
          </p:nvPr>
        </p:nvSpPr>
        <p:spPr bwMode="auto">
          <a:xfrm>
            <a:off x="3851194" y="1"/>
            <a:ext cx="2946550" cy="4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t" anchorCtr="0" compatLnSpc="1">
            <a:prstTxWarp prst="textNoShape">
              <a:avLst/>
            </a:prstTxWarp>
          </a:bodyPr>
          <a:lstStyle>
            <a:lvl1pPr algn="r" eaLnBrk="1" hangingPunct="1">
              <a:defRPr sz="1200"/>
            </a:lvl1pPr>
          </a:lstStyle>
          <a:p>
            <a:pPr>
              <a:defRPr/>
            </a:pPr>
            <a:endParaRPr lang="en-US" altLang="zh-TW"/>
          </a:p>
        </p:txBody>
      </p:sp>
      <p:sp>
        <p:nvSpPr>
          <p:cNvPr id="149508" name="Rectangle 4"/>
          <p:cNvSpPr>
            <a:spLocks noGrp="1" noChangeArrowheads="1"/>
          </p:cNvSpPr>
          <p:nvPr>
            <p:ph type="ftr" sz="quarter" idx="2"/>
          </p:nvPr>
        </p:nvSpPr>
        <p:spPr bwMode="auto">
          <a:xfrm>
            <a:off x="0" y="9430781"/>
            <a:ext cx="2946550" cy="4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b" anchorCtr="0" compatLnSpc="1">
            <a:prstTxWarp prst="textNoShape">
              <a:avLst/>
            </a:prstTxWarp>
          </a:bodyPr>
          <a:lstStyle>
            <a:lvl1pPr eaLnBrk="1" hangingPunct="1">
              <a:defRPr sz="1200"/>
            </a:lvl1pPr>
          </a:lstStyle>
          <a:p>
            <a:pPr>
              <a:defRPr/>
            </a:pPr>
            <a:endParaRPr lang="en-US" altLang="zh-TW"/>
          </a:p>
        </p:txBody>
      </p:sp>
      <p:sp>
        <p:nvSpPr>
          <p:cNvPr id="149509" name="Rectangle 5"/>
          <p:cNvSpPr>
            <a:spLocks noGrp="1" noChangeArrowheads="1"/>
          </p:cNvSpPr>
          <p:nvPr>
            <p:ph type="sldNum" sz="quarter" idx="3"/>
          </p:nvPr>
        </p:nvSpPr>
        <p:spPr bwMode="auto">
          <a:xfrm>
            <a:off x="3851194" y="9430781"/>
            <a:ext cx="2946550" cy="4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b" anchorCtr="0" compatLnSpc="1">
            <a:prstTxWarp prst="textNoShape">
              <a:avLst/>
            </a:prstTxWarp>
          </a:bodyPr>
          <a:lstStyle>
            <a:lvl1pPr algn="r" eaLnBrk="1" hangingPunct="1">
              <a:defRPr sz="1200"/>
            </a:lvl1pPr>
          </a:lstStyle>
          <a:p>
            <a:pPr>
              <a:defRPr/>
            </a:pPr>
            <a:fld id="{F5D20481-81B9-4902-A89D-E2FF3BC53543}" type="slidenum">
              <a:rPr lang="en-US" altLang="zh-TW"/>
              <a:pPr>
                <a:defRPr/>
              </a:pPr>
              <a:t>‹#›</a:t>
            </a:fld>
            <a:endParaRPr lang="en-US" altLang="zh-TW"/>
          </a:p>
        </p:txBody>
      </p:sp>
    </p:spTree>
    <p:extLst>
      <p:ext uri="{BB962C8B-B14F-4D97-AF65-F5344CB8AC3E}">
        <p14:creationId xmlns:p14="http://schemas.microsoft.com/office/powerpoint/2010/main" val="569694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946550" cy="4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t" anchorCtr="0" compatLnSpc="1">
            <a:prstTxWarp prst="textNoShape">
              <a:avLst/>
            </a:prstTxWarp>
          </a:bodyPr>
          <a:lstStyle>
            <a:lvl1pPr eaLnBrk="1" hangingPunct="1">
              <a:defRPr sz="1200"/>
            </a:lvl1pPr>
          </a:lstStyle>
          <a:p>
            <a:pPr>
              <a:defRPr/>
            </a:pPr>
            <a:endParaRPr lang="en-US" altLang="zh-TW"/>
          </a:p>
        </p:txBody>
      </p:sp>
      <p:sp>
        <p:nvSpPr>
          <p:cNvPr id="11267" name="Rectangle 3"/>
          <p:cNvSpPr>
            <a:spLocks noGrp="1" noChangeArrowheads="1"/>
          </p:cNvSpPr>
          <p:nvPr>
            <p:ph type="dt" idx="1"/>
          </p:nvPr>
        </p:nvSpPr>
        <p:spPr bwMode="auto">
          <a:xfrm>
            <a:off x="3851194" y="1"/>
            <a:ext cx="2946550" cy="4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t" anchorCtr="0" compatLnSpc="1">
            <a:prstTxWarp prst="textNoShape">
              <a:avLst/>
            </a:prstTxWarp>
          </a:bodyPr>
          <a:lstStyle>
            <a:lvl1pPr algn="r" eaLnBrk="1" hangingPunct="1">
              <a:defRPr sz="1200"/>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9623" y="4716161"/>
            <a:ext cx="5440019" cy="446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1270" name="Rectangle 6"/>
          <p:cNvSpPr>
            <a:spLocks noGrp="1" noChangeArrowheads="1"/>
          </p:cNvSpPr>
          <p:nvPr>
            <p:ph type="ftr" sz="quarter" idx="4"/>
          </p:nvPr>
        </p:nvSpPr>
        <p:spPr bwMode="auto">
          <a:xfrm>
            <a:off x="0" y="9430781"/>
            <a:ext cx="2946550" cy="4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b" anchorCtr="0" compatLnSpc="1">
            <a:prstTxWarp prst="textNoShape">
              <a:avLst/>
            </a:prstTxWarp>
          </a:bodyPr>
          <a:lstStyle>
            <a:lvl1pPr eaLnBrk="1" hangingPunct="1">
              <a:defRPr sz="1200"/>
            </a:lvl1pPr>
          </a:lstStyle>
          <a:p>
            <a:pPr>
              <a:defRPr/>
            </a:pPr>
            <a:endParaRPr lang="en-US" altLang="zh-TW"/>
          </a:p>
        </p:txBody>
      </p:sp>
      <p:sp>
        <p:nvSpPr>
          <p:cNvPr id="11271" name="Rectangle 7"/>
          <p:cNvSpPr>
            <a:spLocks noGrp="1" noChangeArrowheads="1"/>
          </p:cNvSpPr>
          <p:nvPr>
            <p:ph type="sldNum" sz="quarter" idx="5"/>
          </p:nvPr>
        </p:nvSpPr>
        <p:spPr bwMode="auto">
          <a:xfrm>
            <a:off x="3851194" y="9430781"/>
            <a:ext cx="2946550" cy="4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3" tIns="45723" rIns="91443" bIns="45723" numCol="1" anchor="b" anchorCtr="0" compatLnSpc="1">
            <a:prstTxWarp prst="textNoShape">
              <a:avLst/>
            </a:prstTxWarp>
          </a:bodyPr>
          <a:lstStyle>
            <a:lvl1pPr algn="r" eaLnBrk="1" hangingPunct="1">
              <a:defRPr sz="1200"/>
            </a:lvl1pPr>
          </a:lstStyle>
          <a:p>
            <a:pPr>
              <a:defRPr/>
            </a:pPr>
            <a:fld id="{538BADF6-59BC-46E3-964B-D233D268606B}" type="slidenum">
              <a:rPr lang="en-US" altLang="zh-TW"/>
              <a:pPr>
                <a:defRPr/>
              </a:pPr>
              <a:t>‹#›</a:t>
            </a:fld>
            <a:endParaRPr lang="en-US" altLang="zh-TW"/>
          </a:p>
        </p:txBody>
      </p:sp>
    </p:spTree>
    <p:extLst>
      <p:ext uri="{BB962C8B-B14F-4D97-AF65-F5344CB8AC3E}">
        <p14:creationId xmlns:p14="http://schemas.microsoft.com/office/powerpoint/2010/main" val="4005959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538BADF6-59BC-46E3-964B-D233D268606B}" type="slidenum">
              <a:rPr lang="en-US" altLang="zh-TW" smtClean="0"/>
              <a:pPr>
                <a:defRPr/>
              </a:pPr>
              <a:t>12</a:t>
            </a:fld>
            <a:endParaRPr lang="en-US" altLang="zh-TW"/>
          </a:p>
        </p:txBody>
      </p:sp>
    </p:spTree>
    <p:extLst>
      <p:ext uri="{BB962C8B-B14F-4D97-AF65-F5344CB8AC3E}">
        <p14:creationId xmlns:p14="http://schemas.microsoft.com/office/powerpoint/2010/main" val="234476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538BADF6-59BC-46E3-964B-D233D268606B}" type="slidenum">
              <a:rPr lang="en-US" altLang="zh-TW" smtClean="0"/>
              <a:pPr>
                <a:defRPr/>
              </a:pPr>
              <a:t>13</a:t>
            </a:fld>
            <a:endParaRPr lang="en-US" altLang="zh-TW"/>
          </a:p>
        </p:txBody>
      </p:sp>
    </p:spTree>
    <p:extLst>
      <p:ext uri="{BB962C8B-B14F-4D97-AF65-F5344CB8AC3E}">
        <p14:creationId xmlns:p14="http://schemas.microsoft.com/office/powerpoint/2010/main" val="229707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a:defRPr/>
            </a:pPr>
            <a:fld id="{2B87F445-BA3A-493A-81D8-7716B65666BB}"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8BA27FF-D9C4-418A-B4B2-7772F232A3B5}" type="slidenum">
              <a:rPr lang="en-US" altLang="zh-TW" smtClean="0"/>
              <a:pPr>
                <a:defRPr/>
              </a:pPr>
              <a:t>‹#›</a:t>
            </a:fld>
            <a:endParaRPr lang="en-US" altLang="zh-TW"/>
          </a:p>
        </p:txBody>
      </p:sp>
    </p:spTree>
    <p:extLst>
      <p:ext uri="{BB962C8B-B14F-4D97-AF65-F5344CB8AC3E}">
        <p14:creationId xmlns:p14="http://schemas.microsoft.com/office/powerpoint/2010/main" val="20714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a:t>按一下以編輯母片標題樣式</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Date Placeholder 2"/>
          <p:cNvSpPr>
            <a:spLocks noGrp="1"/>
          </p:cNvSpPr>
          <p:nvPr>
            <p:ph type="dt" sz="half" idx="10"/>
          </p:nvPr>
        </p:nvSpPr>
        <p:spPr/>
        <p:txBody>
          <a:bodyPr/>
          <a:lstStyle/>
          <a:p>
            <a:pPr>
              <a:defRPr/>
            </a:pPr>
            <a:fld id="{53AB80E5-A590-4556-987A-2E08CE386E12}" type="datetime1">
              <a:rPr lang="zh-TW" altLang="en-US" smtClean="0"/>
              <a:t>2024/12/6</a:t>
            </a:fld>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31769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0A024128-D317-4A3A-BF2C-19EA0A554256}"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494727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13549C96-0028-4C9D-9ECD-022FFD0181AE}"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8415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446816E1-3C70-4D2D-BF3F-878A84AEA892}"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37012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9113CCE1-FBD9-4038-87C0-B6699CFE7996}"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8395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D6A75F8E-DCDF-45F4-BF8C-91C97337A1D3}"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2177083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7E9B87CB-A0E6-48BF-BFEB-45D4FEAB80FD}"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234177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968BC088-54B2-4F63-9DA4-5C8E490B23B4}"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4197697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兩個內容">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09DD1519-EFF9-41CD-9275-6FA30AD10AC9}" type="datetime1">
              <a:rPr lang="zh-TW" altLang="en-US" smtClean="0"/>
              <a:t>2024/12/6</a:t>
            </a:fld>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1869915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1_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448444D5-87ED-48B7-A6A7-B672EDEDEB40}"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483CE6E1-37A1-425F-9D71-CA846C99FEE2}" type="slidenum">
              <a:rPr lang="en-US" altLang="zh-TW" smtClean="0"/>
              <a:pPr>
                <a:defRPr/>
              </a:pPr>
              <a:t>‹#›</a:t>
            </a:fld>
            <a:endParaRPr lang="en-US" altLang="zh-TW"/>
          </a:p>
        </p:txBody>
      </p:sp>
    </p:spTree>
    <p:extLst>
      <p:ext uri="{BB962C8B-B14F-4D97-AF65-F5344CB8AC3E}">
        <p14:creationId xmlns:p14="http://schemas.microsoft.com/office/powerpoint/2010/main" val="359699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B9A8F4E8-5979-4027-A88A-AFD1C896022C}"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267270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01625" y="228600"/>
            <a:ext cx="854075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301625" y="1600200"/>
            <a:ext cx="4194175" cy="44989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194175" cy="44989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p:txBody>
          <a:bodyPr/>
          <a:lstStyle>
            <a:lvl1pPr>
              <a:defRPr/>
            </a:lvl1pPr>
          </a:lstStyle>
          <a:p>
            <a:pPr>
              <a:defRPr/>
            </a:pPr>
            <a:fld id="{7AB1F39A-87A8-47A1-80B5-82B43C49A214}" type="datetime1">
              <a:rPr lang="zh-TW" altLang="en-US" smtClean="0"/>
              <a:t>2024/12/6</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1A2E1785-1C75-44F8-8B76-1B8746089F13}" type="slidenum">
              <a:rPr lang="en-US" altLang="zh-TW"/>
              <a:pPr>
                <a:defRPr/>
              </a:pPr>
              <a:t>‹#›</a:t>
            </a:fld>
            <a:endParaRPr lang="en-US" altLang="zh-TW"/>
          </a:p>
        </p:txBody>
      </p:sp>
    </p:spTree>
    <p:extLst>
      <p:ext uri="{BB962C8B-B14F-4D97-AF65-F5344CB8AC3E}">
        <p14:creationId xmlns:p14="http://schemas.microsoft.com/office/powerpoint/2010/main" val="144702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7CAB17DE-C3CA-442A-AAF5-28FAF4FBDB4D}"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210364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FBFD653A-57CD-4833-820E-5C1B221DB3BD}" type="datetime1">
              <a:rPr lang="zh-TW" altLang="en-US" smtClean="0"/>
              <a:t>2024/12/6</a:t>
            </a:fld>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B3F2FF6A-45CC-465C-BB0C-8ED79DF1F526}" type="slidenum">
              <a:rPr lang="en-US" altLang="zh-TW" smtClean="0"/>
              <a:pPr>
                <a:defRPr/>
              </a:pPr>
              <a:t>‹#›</a:t>
            </a:fld>
            <a:endParaRPr lang="en-US" altLang="zh-TW"/>
          </a:p>
        </p:txBody>
      </p:sp>
    </p:spTree>
    <p:extLst>
      <p:ext uri="{BB962C8B-B14F-4D97-AF65-F5344CB8AC3E}">
        <p14:creationId xmlns:p14="http://schemas.microsoft.com/office/powerpoint/2010/main" val="293607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E6960BC5-AF84-49B3-8F3E-B90D8EE6151A}" type="datetime1">
              <a:rPr lang="zh-TW" altLang="en-US" smtClean="0"/>
              <a:t>2024/12/6</a:t>
            </a:fld>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243543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CA9D51DB-053B-46B0-9A53-B7D082FBB599}" type="datetime1">
              <a:rPr lang="zh-TW" altLang="en-US" smtClean="0"/>
              <a:t>2024/12/6</a:t>
            </a:fld>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386750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0ABC8CB9-76E7-4A21-87F5-EF3770F2CA40}" type="datetime1">
              <a:rPr lang="zh-TW" altLang="en-US" smtClean="0"/>
              <a:t>2024/12/6</a:t>
            </a:fld>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CB38524D-BE6B-4A43-975C-CA4BC2EE926D}" type="slidenum">
              <a:rPr lang="en-US" altLang="zh-TW" smtClean="0"/>
              <a:pPr>
                <a:defRPr/>
              </a:pPr>
              <a:t>‹#›</a:t>
            </a:fld>
            <a:endParaRPr lang="en-US" altLang="zh-TW"/>
          </a:p>
        </p:txBody>
      </p:sp>
    </p:spTree>
    <p:extLst>
      <p:ext uri="{BB962C8B-B14F-4D97-AF65-F5344CB8AC3E}">
        <p14:creationId xmlns:p14="http://schemas.microsoft.com/office/powerpoint/2010/main" val="264149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1AAF5B-542E-4726-912A-15F98916FFED}" type="datetime1">
              <a:rPr lang="zh-TW" altLang="en-US" smtClean="0"/>
              <a:t>2024/12/6</a:t>
            </a:fld>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228891E8-4AE0-4D55-8175-4FC277FA32CC}" type="slidenum">
              <a:rPr lang="en-US" altLang="zh-TW" smtClean="0"/>
              <a:pPr>
                <a:defRPr/>
              </a:pPr>
              <a:t>‹#›</a:t>
            </a:fld>
            <a:endParaRPr lang="en-US" altLang="zh-TW"/>
          </a:p>
        </p:txBody>
      </p:sp>
    </p:spTree>
    <p:extLst>
      <p:ext uri="{BB962C8B-B14F-4D97-AF65-F5344CB8AC3E}">
        <p14:creationId xmlns:p14="http://schemas.microsoft.com/office/powerpoint/2010/main" val="123012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4BF215F6-94EF-4404-ACC4-56843CB455C9}" type="datetime1">
              <a:rPr lang="zh-TW" altLang="en-US" smtClean="0"/>
              <a:t>2024/12/6</a:t>
            </a:fld>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313640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81735E3C-414E-413E-B9BA-82C81534B677}" type="datetime1">
              <a:rPr lang="zh-TW" altLang="en-US" smtClean="0"/>
              <a:t>2024/12/6</a:t>
            </a:fld>
            <a:endParaRPr lang="en-US" altLang="zh-TW"/>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53E6AAC9-426A-4B0B-971E-B8AE12AEB0F1}" type="slidenum">
              <a:rPr lang="en-US" altLang="zh-TW" smtClean="0"/>
              <a:pPr>
                <a:defRPr/>
              </a:pPr>
              <a:t>‹#›</a:t>
            </a:fld>
            <a:endParaRPr lang="en-US" altLang="zh-TW"/>
          </a:p>
        </p:txBody>
      </p:sp>
    </p:spTree>
    <p:extLst>
      <p:ext uri="{BB962C8B-B14F-4D97-AF65-F5344CB8AC3E}">
        <p14:creationId xmlns:p14="http://schemas.microsoft.com/office/powerpoint/2010/main" val="76145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tx1"/>
            </a:gs>
            <a:gs pos="98000">
              <a:schemeClr val="accent4">
                <a:lumMod val="40000"/>
                <a:lumOff val="6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79BE4BEC-AC65-4EE5-AEF1-35AEA3FD677E}" type="datetime1">
              <a:rPr lang="zh-TW" altLang="en-US" smtClean="0"/>
              <a:t>2024/12/6</a:t>
            </a:fld>
            <a:endParaRPr lang="en-US" altLang="zh-TW"/>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zh-TW"/>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53E6AAC9-426A-4B0B-971E-B8AE12AEB0F1}" type="slidenum">
              <a:rPr lang="en-US" altLang="zh-TW" smtClean="0"/>
              <a:pPr>
                <a:defRPr/>
              </a:pPr>
              <a:t>‹#›</a:t>
            </a:fld>
            <a:endParaRPr lang="en-US" altLang="zh-TW"/>
          </a:p>
        </p:txBody>
      </p:sp>
      <p:pic>
        <p:nvPicPr>
          <p:cNvPr id="13" name="Picture 7" descr="強盛公司logo">
            <a:extLst>
              <a:ext uri="{FF2B5EF4-FFF2-40B4-BE49-F238E27FC236}">
                <a16:creationId xmlns:a16="http://schemas.microsoft.com/office/drawing/2014/main" id="{23992FC5-D07F-B155-5A7C-F0E71CE028A1}"/>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7740650" y="0"/>
            <a:ext cx="140335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328409"/>
      </p:ext>
    </p:extLst>
  </p:cSld>
  <p:clrMap bg1="dk1" tx1="lt1" bg2="dk2" tx2="lt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 id="2147484178" r:id="rId17"/>
    <p:sldLayoutId id="2147484179" r:id="rId18"/>
    <p:sldLayoutId id="2147484180" r:id="rId19"/>
    <p:sldLayoutId id="2147484181" r:id="rId20"/>
    <p:sldLayoutId id="2147484182" r:id="rId21"/>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20.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3"/>
          <p:cNvSpPr>
            <a:spLocks noGrp="1" noChangeArrowheads="1"/>
          </p:cNvSpPr>
          <p:nvPr>
            <p:ph type="title"/>
          </p:nvPr>
        </p:nvSpPr>
        <p:spPr>
          <a:noFill/>
        </p:spPr>
        <p:txBody>
          <a:bodyPr/>
          <a:lstStyle/>
          <a:p>
            <a:pPr algn="l" eaLnBrk="1" hangingPunct="1">
              <a:spcBef>
                <a:spcPct val="50000"/>
              </a:spcBef>
            </a:pPr>
            <a:r>
              <a:rPr lang="en-US" altLang="zh-TW" b="1">
                <a:solidFill>
                  <a:srgbClr val="FF0000"/>
                </a:solidFill>
                <a:ea typeface="標楷體" panose="03000509000000000000" pitchFamily="65" charset="-120"/>
              </a:rPr>
              <a:t>  </a:t>
            </a:r>
            <a:endParaRPr lang="en-US" altLang="zh-TW" sz="2400" b="1">
              <a:solidFill>
                <a:srgbClr val="FF0000"/>
              </a:solidFill>
              <a:ea typeface="標楷體" panose="03000509000000000000" pitchFamily="65" charset="-120"/>
            </a:endParaRPr>
          </a:p>
        </p:txBody>
      </p:sp>
      <p:sp>
        <p:nvSpPr>
          <p:cNvPr id="17411" name="投影片編號版面配置區 6"/>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C091616E-85BE-418B-BD7C-46189848B26D}" type="slidenum">
              <a:rPr kumimoji="0" lang="en-US" altLang="zh-TW" sz="1400" smtClean="0"/>
              <a:pPr>
                <a:spcBef>
                  <a:spcPct val="0"/>
                </a:spcBef>
                <a:buClrTx/>
                <a:buSzTx/>
                <a:buFontTx/>
                <a:buNone/>
              </a:pPr>
              <a:t>1</a:t>
            </a:fld>
            <a:endParaRPr kumimoji="0" lang="en-US" altLang="zh-TW" sz="1400"/>
          </a:p>
        </p:txBody>
      </p:sp>
      <p:sp>
        <p:nvSpPr>
          <p:cNvPr id="17413" name="Rectangle 4"/>
          <p:cNvSpPr>
            <a:spLocks noChangeArrowheads="1"/>
          </p:cNvSpPr>
          <p:nvPr/>
        </p:nvSpPr>
        <p:spPr bwMode="auto">
          <a:xfrm>
            <a:off x="2051050" y="1773238"/>
            <a:ext cx="60499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zh-TW" altLang="en-US" sz="4400" b="1" dirty="0">
                <a:solidFill>
                  <a:srgbClr val="0000CC"/>
                </a:solidFill>
                <a:latin typeface="微軟正黑體" panose="020B0604030504040204" pitchFamily="34" charset="-120"/>
                <a:ea typeface="金梅海報書法字形" panose="02010609000101010101" pitchFamily="49" charset="-120"/>
              </a:rPr>
              <a:t>強盛新股份有限公司</a:t>
            </a:r>
            <a:endParaRPr lang="en-US" altLang="zh-TW" sz="4400" b="1" dirty="0">
              <a:solidFill>
                <a:srgbClr val="0000CC"/>
              </a:solidFill>
              <a:latin typeface="微軟正黑體" panose="020B0604030504040204" pitchFamily="34" charset="-120"/>
              <a:ea typeface="金梅海報書法字形" panose="02010609000101010101" pitchFamily="49" charset="-120"/>
            </a:endParaRPr>
          </a:p>
        </p:txBody>
      </p:sp>
      <p:sp>
        <p:nvSpPr>
          <p:cNvPr id="3" name="文字方塊 2"/>
          <p:cNvSpPr txBox="1"/>
          <p:nvPr/>
        </p:nvSpPr>
        <p:spPr>
          <a:xfrm>
            <a:off x="2271779" y="2420938"/>
            <a:ext cx="3884397" cy="369332"/>
          </a:xfrm>
          <a:prstGeom prst="rect">
            <a:avLst/>
          </a:prstGeom>
          <a:noFill/>
        </p:spPr>
        <p:txBody>
          <a:bodyPr wrap="none">
            <a:spAutoFit/>
          </a:bodyPr>
          <a:lstStyle/>
          <a:p>
            <a:pPr>
              <a:defRPr/>
            </a:pPr>
            <a:r>
              <a:rPr lang="en-US" altLang="zh-TW" b="1" dirty="0">
                <a:solidFill>
                  <a:srgbClr val="0000CC"/>
                </a:solidFill>
              </a:rPr>
              <a:t>CHYANG </a:t>
            </a:r>
            <a:r>
              <a:rPr lang="en-US" altLang="zh-TW" b="1" cap="all" dirty="0">
                <a:solidFill>
                  <a:srgbClr val="0000CC"/>
                </a:solidFill>
              </a:rPr>
              <a:t>Sheng TEXING</a:t>
            </a:r>
            <a:r>
              <a:rPr lang="zh-TW" altLang="en-US" b="1" cap="all" dirty="0">
                <a:solidFill>
                  <a:srgbClr val="0000CC"/>
                </a:solidFill>
              </a:rPr>
              <a:t> </a:t>
            </a:r>
            <a:r>
              <a:rPr lang="en-US" altLang="zh-TW" b="1" cap="all" dirty="0">
                <a:solidFill>
                  <a:srgbClr val="0000CC"/>
                </a:solidFill>
              </a:rPr>
              <a:t>co., ltd</a:t>
            </a:r>
            <a:endParaRPr lang="zh-TW" altLang="en-US" b="1" cap="all" dirty="0">
              <a:solidFill>
                <a:srgbClr val="0000CC"/>
              </a:solidFill>
            </a:endParaRPr>
          </a:p>
        </p:txBody>
      </p:sp>
      <p:pic>
        <p:nvPicPr>
          <p:cNvPr id="17415"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16113"/>
            <a:ext cx="15176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文字方塊 4"/>
          <p:cNvSpPr txBox="1">
            <a:spLocks noChangeArrowheads="1"/>
          </p:cNvSpPr>
          <p:nvPr/>
        </p:nvSpPr>
        <p:spPr bwMode="auto">
          <a:xfrm>
            <a:off x="2065338" y="3173413"/>
            <a:ext cx="4968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ClrTx/>
              <a:buSzTx/>
              <a:buFontTx/>
              <a:buNone/>
            </a:pPr>
            <a:r>
              <a:rPr lang="en-US" altLang="zh-TW" sz="2800" b="1" dirty="0">
                <a:solidFill>
                  <a:srgbClr val="0000CC"/>
                </a:solidFill>
                <a:latin typeface="微軟正黑體" panose="020B0604030504040204" pitchFamily="34" charset="-120"/>
                <a:ea typeface="微軟正黑體" panose="020B0604030504040204" pitchFamily="34" charset="-120"/>
              </a:rPr>
              <a:t>2024</a:t>
            </a:r>
            <a:r>
              <a:rPr lang="zh-TW" altLang="en-US" sz="2800" b="1" dirty="0">
                <a:solidFill>
                  <a:srgbClr val="0000CC"/>
                </a:solidFill>
                <a:latin typeface="微軟正黑體" panose="020B0604030504040204" pitchFamily="34" charset="-120"/>
                <a:ea typeface="微軟正黑體" panose="020B0604030504040204" pitchFamily="34" charset="-120"/>
              </a:rPr>
              <a:t> </a:t>
            </a:r>
            <a:r>
              <a:rPr lang="en-US" altLang="zh-TW" sz="2800" b="1" dirty="0">
                <a:solidFill>
                  <a:srgbClr val="0000CC"/>
                </a:solidFill>
                <a:latin typeface="微軟正黑體" panose="020B0604030504040204" pitchFamily="34" charset="-120"/>
                <a:ea typeface="微軟正黑體" panose="020B0604030504040204" pitchFamily="34" charset="-120"/>
              </a:rPr>
              <a:t>Investor Conference </a:t>
            </a:r>
            <a:endParaRPr lang="zh-TW" altLang="en-US" sz="2800" b="1" dirty="0">
              <a:solidFill>
                <a:srgbClr val="0000CC"/>
              </a:solidFill>
              <a:latin typeface="微軟正黑體" panose="020B0604030504040204" pitchFamily="34" charset="-120"/>
              <a:ea typeface="微軟正黑體" panose="020B0604030504040204" pitchFamily="34" charset="-120"/>
            </a:endParaRPr>
          </a:p>
        </p:txBody>
      </p:sp>
      <p:sp>
        <p:nvSpPr>
          <p:cNvPr id="17417" name="文字方塊 5"/>
          <p:cNvSpPr txBox="1">
            <a:spLocks noChangeArrowheads="1"/>
          </p:cNvSpPr>
          <p:nvPr/>
        </p:nvSpPr>
        <p:spPr bwMode="auto">
          <a:xfrm>
            <a:off x="3419475" y="4002088"/>
            <a:ext cx="2305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ClrTx/>
              <a:buSzTx/>
              <a:buFontTx/>
              <a:buNone/>
            </a:pPr>
            <a:r>
              <a:rPr lang="en-US" altLang="zh-TW" sz="1800" dirty="0">
                <a:solidFill>
                  <a:srgbClr val="0000CC"/>
                </a:solidFill>
              </a:rPr>
              <a:t>2024.12.10</a:t>
            </a:r>
            <a:r>
              <a:rPr lang="zh-TW" altLang="en-US" sz="1800" dirty="0">
                <a:solidFill>
                  <a:srgbClr val="0000CC"/>
                </a:solidFill>
              </a:rPr>
              <a:t> </a:t>
            </a:r>
            <a:r>
              <a:rPr lang="en-US" altLang="zh-TW" sz="1800" dirty="0">
                <a:solidFill>
                  <a:srgbClr val="0000CC"/>
                </a:solidFill>
              </a:rPr>
              <a:t>.</a:t>
            </a:r>
          </a:p>
          <a:p>
            <a:pPr algn="ctr">
              <a:spcBef>
                <a:spcPct val="0"/>
              </a:spcBef>
              <a:buClrTx/>
              <a:buSzTx/>
              <a:buFontTx/>
              <a:buNone/>
            </a:pPr>
            <a:r>
              <a:rPr lang="en-US" altLang="zh-TW" sz="1800" dirty="0">
                <a:solidFill>
                  <a:srgbClr val="0000CC"/>
                </a:solidFill>
              </a:rPr>
              <a:t>1463 (TWSE)</a:t>
            </a:r>
            <a:endParaRPr lang="zh-TW" altLang="en-US" sz="1800" dirty="0">
              <a:solidFill>
                <a:srgbClr val="0000CC"/>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stretch>
            <a:fillRect/>
          </a:stretch>
        </p:blipFill>
        <p:spPr>
          <a:xfrm>
            <a:off x="4067944" y="3356992"/>
            <a:ext cx="5005250" cy="3316511"/>
          </a:xfrm>
          <a:prstGeom prst="rect">
            <a:avLst/>
          </a:prstGeom>
        </p:spPr>
      </p:pic>
      <p:sp>
        <p:nvSpPr>
          <p:cNvPr id="2" name="標題 1"/>
          <p:cNvSpPr>
            <a:spLocks noGrp="1"/>
          </p:cNvSpPr>
          <p:nvPr>
            <p:ph type="title"/>
          </p:nvPr>
        </p:nvSpPr>
        <p:spPr/>
        <p:txBody>
          <a:bodyPr/>
          <a:lstStyle/>
          <a:p>
            <a:r>
              <a:rPr lang="en-US" altLang="zh-TW" dirty="0">
                <a:solidFill>
                  <a:srgbClr val="0000CC"/>
                </a:solidFill>
              </a:rPr>
              <a:t>Main products (by materials)</a:t>
            </a:r>
            <a:endParaRPr lang="zh-TW" altLang="en-US" dirty="0">
              <a:solidFill>
                <a:srgbClr val="0000CC"/>
              </a:solidFill>
            </a:endParaRPr>
          </a:p>
        </p:txBody>
      </p:sp>
      <p:sp>
        <p:nvSpPr>
          <p:cNvPr id="6" name="投影片編號版面配置區 5"/>
          <p:cNvSpPr>
            <a:spLocks noGrp="1"/>
          </p:cNvSpPr>
          <p:nvPr>
            <p:ph type="sldNum" sz="quarter" idx="12"/>
          </p:nvPr>
        </p:nvSpPr>
        <p:spPr/>
        <p:txBody>
          <a:bodyPr/>
          <a:lstStyle/>
          <a:p>
            <a:pPr>
              <a:defRPr/>
            </a:pPr>
            <a:fld id="{1A2E1785-1C75-44F8-8B76-1B8746089F13}" type="slidenum">
              <a:rPr lang="en-US" altLang="zh-TW" smtClean="0"/>
              <a:pPr>
                <a:defRPr/>
              </a:pPr>
              <a:t>10</a:t>
            </a:fld>
            <a:endParaRPr lang="en-US" altLang="zh-TW"/>
          </a:p>
        </p:txBody>
      </p:sp>
      <p:graphicFrame>
        <p:nvGraphicFramePr>
          <p:cNvPr id="7" name="資料庫圖表 6"/>
          <p:cNvGraphicFramePr/>
          <p:nvPr>
            <p:extLst>
              <p:ext uri="{D42A27DB-BD31-4B8C-83A1-F6EECF244321}">
                <p14:modId xmlns:p14="http://schemas.microsoft.com/office/powerpoint/2010/main" val="1121431056"/>
              </p:ext>
            </p:extLst>
          </p:nvPr>
        </p:nvGraphicFramePr>
        <p:xfrm>
          <a:off x="149499" y="1633942"/>
          <a:ext cx="8845001" cy="480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68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eaLnBrk="1" hangingPunct="1">
              <a:buClr>
                <a:srgbClr val="000066"/>
              </a:buClr>
            </a:pPr>
            <a:r>
              <a:rPr lang="en-US" altLang="zh-TW" sz="3200" b="1" dirty="0">
                <a:solidFill>
                  <a:srgbClr val="0000CC"/>
                </a:solidFill>
                <a:latin typeface="微軟正黑體" panose="020B0604030504040204" pitchFamily="34" charset="-120"/>
                <a:ea typeface="微軟正黑體" panose="020B0604030504040204" pitchFamily="34" charset="-120"/>
              </a:rPr>
              <a:t>Main Products</a:t>
            </a:r>
            <a:r>
              <a:rPr lang="zh-TW" altLang="en-US" sz="3200" b="1" dirty="0">
                <a:solidFill>
                  <a:srgbClr val="0000CC"/>
                </a:solidFill>
                <a:latin typeface="微軟正黑體" panose="020B0604030504040204" pitchFamily="34" charset="-120"/>
                <a:ea typeface="微軟正黑體" panose="020B0604030504040204" pitchFamily="34" charset="-120"/>
              </a:rPr>
              <a:t> </a:t>
            </a:r>
            <a:r>
              <a:rPr lang="en-US" altLang="zh-TW" sz="3200" b="1" dirty="0">
                <a:solidFill>
                  <a:srgbClr val="0000CC"/>
                </a:solidFill>
                <a:latin typeface="微軟正黑體" panose="020B0604030504040204" pitchFamily="34" charset="-120"/>
                <a:ea typeface="微軟正黑體" panose="020B0604030504040204" pitchFamily="34" charset="-120"/>
              </a:rPr>
              <a:t>(by </a:t>
            </a:r>
            <a:r>
              <a:rPr lang="en-US" altLang="zh-TW" sz="3200" b="1" dirty="0" err="1">
                <a:solidFill>
                  <a:srgbClr val="0000CC"/>
                </a:solidFill>
                <a:latin typeface="微軟正黑體" panose="020B0604030504040204" pitchFamily="34" charset="-120"/>
                <a:ea typeface="微軟正黑體" panose="020B0604030504040204" pitchFamily="34" charset="-120"/>
              </a:rPr>
              <a:t>funtionals</a:t>
            </a:r>
            <a:r>
              <a:rPr lang="en-US" altLang="zh-TW" sz="3200" b="1" dirty="0">
                <a:solidFill>
                  <a:srgbClr val="0000CC"/>
                </a:solidFill>
                <a:latin typeface="微軟正黑體" panose="020B0604030504040204" pitchFamily="34" charset="-120"/>
                <a:ea typeface="微軟正黑體" panose="020B0604030504040204" pitchFamily="34" charset="-120"/>
              </a:rPr>
              <a:t>)</a:t>
            </a:r>
          </a:p>
        </p:txBody>
      </p:sp>
      <p:sp>
        <p:nvSpPr>
          <p:cNvPr id="25605" name="Rectangle 3"/>
          <p:cNvSpPr>
            <a:spLocks noGrp="1" noRot="1" noChangeArrowheads="1"/>
          </p:cNvSpPr>
          <p:nvPr>
            <p:ph type="body" sz="half" idx="1"/>
          </p:nvPr>
        </p:nvSpPr>
        <p:spPr>
          <a:xfrm>
            <a:off x="395288" y="1179513"/>
            <a:ext cx="7870825" cy="4498975"/>
          </a:xfrm>
        </p:spPr>
        <p:txBody>
          <a:bodyPr>
            <a:normAutofit fontScale="92500" lnSpcReduction="10000"/>
          </a:bodyPr>
          <a:lstStyle/>
          <a:p>
            <a:pPr eaLnBrk="1" hangingPunct="1">
              <a:lnSpc>
                <a:spcPct val="80000"/>
              </a:lnSpc>
              <a:buFont typeface="Wingdings 2" panose="05020102010507070707" pitchFamily="18" charset="2"/>
              <a:buNone/>
            </a:pPr>
            <a:endParaRPr lang="zh-TW" altLang="en-US" sz="2000" b="1" dirty="0">
              <a:solidFill>
                <a:srgbClr val="000099"/>
              </a:solidFill>
              <a:ea typeface="標楷體" panose="03000509000000000000" pitchFamily="65" charset="-120"/>
            </a:endParaRPr>
          </a:p>
          <a:p>
            <a:pPr>
              <a:buFont typeface="Wingdings" panose="05000000000000000000" pitchFamily="2" charset="2"/>
              <a:buChar char="u"/>
            </a:pPr>
            <a:r>
              <a:rPr lang="en-US" altLang="zh-TW" sz="2000" b="1" dirty="0">
                <a:solidFill>
                  <a:srgbClr val="0000CC"/>
                </a:solidFill>
                <a:latin typeface="微軟正黑體" panose="020B0604030504040204" pitchFamily="34" charset="-120"/>
                <a:ea typeface="微軟正黑體" panose="020B0604030504040204" pitchFamily="34" charset="-120"/>
              </a:rPr>
              <a:t>Functional finishing</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Wicking &amp; Sanitation</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Antibacterial, deodorant &amp; UV-cut compound functional finishing</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Anti-mosquito, aromatic &amp; moisturizing skin care by microcapsules finishing</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Introduction and Application of Nanometer Processing Aid</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C6 environment-friendly water-repellent / oil-repellent finishing</a:t>
            </a:r>
          </a:p>
          <a:p>
            <a:pPr lvl="1">
              <a:spcBef>
                <a:spcPts val="1200"/>
              </a:spcBef>
              <a:buClr>
                <a:schemeClr val="accent4">
                  <a:lumMod val="75000"/>
                </a:schemeClr>
              </a:buClr>
              <a:buFont typeface="Wingdings" panose="05000000000000000000" pitchFamily="2" charset="2"/>
              <a:buChar char="ü"/>
            </a:pPr>
            <a:r>
              <a:rPr lang="en-US" altLang="zh-TW" sz="1600" dirty="0">
                <a:solidFill>
                  <a:srgbClr val="0000CC"/>
                </a:solidFill>
                <a:latin typeface="微軟正黑體" panose="020B0604030504040204" pitchFamily="34" charset="-120"/>
                <a:ea typeface="微軟正黑體" panose="020B0604030504040204" pitchFamily="34" charset="-120"/>
              </a:rPr>
              <a:t>Fluoride-free water-repellent finishing</a:t>
            </a:r>
          </a:p>
          <a:p>
            <a:pPr lvl="1">
              <a:buFont typeface="Wingdings" panose="05000000000000000000" pitchFamily="2" charset="2"/>
              <a:buChar char="ü"/>
            </a:pPr>
            <a:endParaRPr lang="zh-TW" altLang="zh-TW" sz="1600" dirty="0">
              <a:solidFill>
                <a:srgbClr val="0000CC"/>
              </a:solidFill>
              <a:latin typeface="微軟正黑體" panose="020B0604030504040204" pitchFamily="34" charset="-120"/>
              <a:ea typeface="微軟正黑體" panose="020B0604030504040204" pitchFamily="34" charset="-120"/>
            </a:endParaRPr>
          </a:p>
          <a:p>
            <a:pPr eaLnBrk="1" hangingPunct="1">
              <a:lnSpc>
                <a:spcPct val="80000"/>
              </a:lnSpc>
              <a:buFont typeface="Wingdings 2" panose="05020102010507070707" pitchFamily="18" charset="2"/>
              <a:buNone/>
            </a:pPr>
            <a:endParaRPr lang="zh-TW" altLang="en-US" sz="2000" b="1" dirty="0">
              <a:solidFill>
                <a:srgbClr val="000099"/>
              </a:solidFill>
              <a:ea typeface="標楷體" panose="03000509000000000000" pitchFamily="65" charset="-120"/>
            </a:endParaRPr>
          </a:p>
          <a:p>
            <a:pPr eaLnBrk="1" hangingPunct="1">
              <a:lnSpc>
                <a:spcPct val="80000"/>
              </a:lnSpc>
              <a:buFont typeface="Wingdings 2" panose="05020102010507070707" pitchFamily="18" charset="2"/>
              <a:buNone/>
            </a:pPr>
            <a:r>
              <a:rPr lang="en-US" altLang="zh-TW" sz="1600" b="1" dirty="0">
                <a:solidFill>
                  <a:srgbClr val="000099"/>
                </a:solidFill>
                <a:ea typeface="標楷體" panose="03000509000000000000" pitchFamily="65" charset="-120"/>
              </a:rPr>
              <a:t>	</a:t>
            </a:r>
            <a:endParaRPr lang="en-US" altLang="zh-TW" sz="1800" dirty="0">
              <a:solidFill>
                <a:srgbClr val="000099"/>
              </a:solidFill>
            </a:endParaRPr>
          </a:p>
          <a:p>
            <a:pPr eaLnBrk="1" hangingPunct="1">
              <a:lnSpc>
                <a:spcPct val="80000"/>
              </a:lnSpc>
            </a:pPr>
            <a:endParaRPr lang="en-US" altLang="zh-TW" sz="1800" dirty="0">
              <a:solidFill>
                <a:srgbClr val="000099"/>
              </a:solidFill>
            </a:endParaRPr>
          </a:p>
        </p:txBody>
      </p:sp>
      <p:sp>
        <p:nvSpPr>
          <p:cNvPr id="25604" name="投影片編號版面配置區 5"/>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C440E34C-F248-443E-962C-650908D35652}" type="slidenum">
              <a:rPr kumimoji="0" lang="en-US" altLang="zh-TW" sz="1400" smtClean="0"/>
              <a:pPr>
                <a:spcBef>
                  <a:spcPct val="0"/>
                </a:spcBef>
                <a:buClrTx/>
                <a:buSzTx/>
                <a:buFontTx/>
                <a:buNone/>
              </a:pPr>
              <a:t>11</a:t>
            </a:fld>
            <a:endParaRPr kumimoji="0" lang="en-US" altLang="zh-TW"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85750" y="280988"/>
            <a:ext cx="8540750" cy="1143000"/>
          </a:xfrm>
          <a:noFill/>
        </p:spPr>
        <p:txBody>
          <a:bodyPr/>
          <a:lstStyle/>
          <a:p>
            <a:pPr eaLnBrk="1" hangingPunct="1"/>
            <a:r>
              <a:rPr lang="en-US" altLang="zh-TW" sz="3200" b="1" dirty="0">
                <a:solidFill>
                  <a:srgbClr val="0000CC"/>
                </a:solidFill>
                <a:latin typeface="微軟正黑體" panose="020B0604030504040204" pitchFamily="34" charset="-120"/>
                <a:ea typeface="微軟正黑體" panose="020B0604030504040204" pitchFamily="34" charset="-120"/>
              </a:rPr>
              <a:t>Product category information</a:t>
            </a:r>
            <a:endParaRPr lang="zh-TW" altLang="en-US" sz="3200" b="1" dirty="0">
              <a:solidFill>
                <a:srgbClr val="0000CC"/>
              </a:solidFill>
              <a:latin typeface="微軟正黑體" panose="020B0604030504040204" pitchFamily="34" charset="-120"/>
              <a:ea typeface="微軟正黑體" panose="020B0604030504040204" pitchFamily="34" charset="-120"/>
            </a:endParaRPr>
          </a:p>
        </p:txBody>
      </p:sp>
      <p:sp>
        <p:nvSpPr>
          <p:cNvPr id="22533" name="Rectangle 3"/>
          <p:cNvSpPr>
            <a:spLocks noGrp="1" noRot="1" noChangeArrowheads="1"/>
          </p:cNvSpPr>
          <p:nvPr>
            <p:ph type="body" sz="half" idx="1"/>
          </p:nvPr>
        </p:nvSpPr>
        <p:spPr>
          <a:xfrm>
            <a:off x="1075584" y="1556792"/>
            <a:ext cx="6718647" cy="533400"/>
          </a:xfrm>
        </p:spPr>
        <p:txBody>
          <a:bodyPr>
            <a:normAutofit/>
          </a:bodyPr>
          <a:lstStyle/>
          <a:p>
            <a:pPr eaLnBrk="1" hangingPunct="1">
              <a:defRPr/>
            </a:pPr>
            <a:r>
              <a:rPr lang="en-US" altLang="zh-TW" sz="1800" b="1" dirty="0">
                <a:solidFill>
                  <a:srgbClr val="0000CC"/>
                </a:solidFill>
                <a:latin typeface="微軟正黑體" panose="020B0604030504040204" pitchFamily="34" charset="-120"/>
                <a:ea typeface="微軟正黑體" panose="020B0604030504040204" pitchFamily="34" charset="-120"/>
              </a:rPr>
              <a:t>Ratio of material type and domestic and foreign sales </a:t>
            </a:r>
            <a:r>
              <a:rPr lang="en-US" altLang="zh-TW" sz="1400" dirty="0">
                <a:solidFill>
                  <a:srgbClr val="000099"/>
                </a:solidFill>
                <a:latin typeface="標楷體" panose="03000509000000000000" pitchFamily="65" charset="-120"/>
                <a:ea typeface="標楷體" panose="03000509000000000000" pitchFamily="65" charset="-120"/>
              </a:rPr>
              <a:t>	</a:t>
            </a:r>
            <a:endParaRPr lang="zh-TW" altLang="en-US" sz="1400" dirty="0">
              <a:solidFill>
                <a:srgbClr val="000099"/>
              </a:solidFill>
              <a:latin typeface="微軟正黑體" panose="020B0604030504040204" pitchFamily="34" charset="-120"/>
              <a:ea typeface="微軟正黑體" panose="020B0604030504040204" pitchFamily="34" charset="-120"/>
            </a:endParaRPr>
          </a:p>
        </p:txBody>
      </p:sp>
      <p:sp>
        <p:nvSpPr>
          <p:cNvPr id="26627" name="投影片編號版面配置區 6"/>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7744A14D-8679-4299-B6A2-E70AC65F4DBA}" type="slidenum">
              <a:rPr kumimoji="0" lang="en-US" altLang="zh-TW" sz="1400" smtClean="0"/>
              <a:pPr>
                <a:spcBef>
                  <a:spcPct val="0"/>
                </a:spcBef>
                <a:buClrTx/>
                <a:buSzTx/>
                <a:buFontTx/>
                <a:buNone/>
              </a:pPr>
              <a:t>12</a:t>
            </a:fld>
            <a:endParaRPr kumimoji="0" lang="en-US" altLang="zh-TW" sz="1400"/>
          </a:p>
        </p:txBody>
      </p:sp>
      <p:graphicFrame>
        <p:nvGraphicFramePr>
          <p:cNvPr id="5" name="圖表 4">
            <a:extLst>
              <a:ext uri="{FF2B5EF4-FFF2-40B4-BE49-F238E27FC236}">
                <a16:creationId xmlns:a16="http://schemas.microsoft.com/office/drawing/2014/main" id="{0DFFC99C-A70E-4ECD-8F68-95CE23E6BDAD}"/>
              </a:ext>
            </a:extLst>
          </p:cNvPr>
          <p:cNvGraphicFramePr>
            <a:graphicFrameLocks/>
          </p:cNvGraphicFramePr>
          <p:nvPr>
            <p:extLst>
              <p:ext uri="{D42A27DB-BD31-4B8C-83A1-F6EECF244321}">
                <p14:modId xmlns:p14="http://schemas.microsoft.com/office/powerpoint/2010/main" val="3126359125"/>
              </p:ext>
            </p:extLst>
          </p:nvPr>
        </p:nvGraphicFramePr>
        <p:xfrm>
          <a:off x="827584" y="2575085"/>
          <a:ext cx="3912870" cy="2446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圖表 5">
            <a:extLst>
              <a:ext uri="{FF2B5EF4-FFF2-40B4-BE49-F238E27FC236}">
                <a16:creationId xmlns:a16="http://schemas.microsoft.com/office/drawing/2014/main" id="{B0A4CF53-E0F0-4AF4-B79A-66349F18BFE1}"/>
              </a:ext>
            </a:extLst>
          </p:cNvPr>
          <p:cNvGraphicFramePr>
            <a:graphicFrameLocks/>
          </p:cNvGraphicFramePr>
          <p:nvPr>
            <p:extLst>
              <p:ext uri="{D42A27DB-BD31-4B8C-83A1-F6EECF244321}">
                <p14:modId xmlns:p14="http://schemas.microsoft.com/office/powerpoint/2010/main" val="1496761298"/>
              </p:ext>
            </p:extLst>
          </p:nvPr>
        </p:nvGraphicFramePr>
        <p:xfrm>
          <a:off x="4978400" y="2549217"/>
          <a:ext cx="3652933" cy="24718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85750" y="280988"/>
            <a:ext cx="8540750" cy="1143000"/>
          </a:xfrm>
          <a:noFill/>
        </p:spPr>
        <p:txBody>
          <a:bodyPr/>
          <a:lstStyle/>
          <a:p>
            <a:pPr eaLnBrk="1" hangingPunct="1"/>
            <a:r>
              <a:rPr lang="en-US" altLang="zh-TW" sz="3200" b="1" dirty="0">
                <a:solidFill>
                  <a:srgbClr val="0000CC"/>
                </a:solidFill>
                <a:latin typeface="微軟正黑體" panose="020B0604030504040204" pitchFamily="34" charset="-120"/>
                <a:ea typeface="微軟正黑體" panose="020B0604030504040204" pitchFamily="34" charset="-120"/>
              </a:rPr>
              <a:t>Product category information</a:t>
            </a:r>
            <a:endParaRPr lang="zh-TW" altLang="en-US" sz="3200" b="1" dirty="0">
              <a:solidFill>
                <a:srgbClr val="0000CC"/>
              </a:solidFill>
              <a:latin typeface="微軟正黑體" panose="020B0604030504040204" pitchFamily="34" charset="-120"/>
              <a:ea typeface="微軟正黑體" panose="020B0604030504040204" pitchFamily="34" charset="-120"/>
            </a:endParaRPr>
          </a:p>
        </p:txBody>
      </p:sp>
      <p:sp>
        <p:nvSpPr>
          <p:cNvPr id="3" name="文字版面配置區 2">
            <a:extLst>
              <a:ext uri="{FF2B5EF4-FFF2-40B4-BE49-F238E27FC236}">
                <a16:creationId xmlns:a16="http://schemas.microsoft.com/office/drawing/2014/main" id="{23C0C2BF-E42D-6FA3-7C16-695DA3192C15}"/>
              </a:ext>
            </a:extLst>
          </p:cNvPr>
          <p:cNvSpPr>
            <a:spLocks noGrp="1"/>
          </p:cNvSpPr>
          <p:nvPr>
            <p:ph type="body" sz="half" idx="1"/>
          </p:nvPr>
        </p:nvSpPr>
        <p:spPr>
          <a:xfrm>
            <a:off x="285750" y="1330923"/>
            <a:ext cx="7366719" cy="748680"/>
          </a:xfrm>
        </p:spPr>
        <p:txBody>
          <a:bodyPr/>
          <a:lstStyle/>
          <a:p>
            <a:r>
              <a:rPr lang="en-US" altLang="zh-TW" dirty="0"/>
              <a:t>Product category information</a:t>
            </a:r>
            <a:endParaRPr lang="zh-TW" altLang="en-US" dirty="0"/>
          </a:p>
        </p:txBody>
      </p:sp>
      <p:sp>
        <p:nvSpPr>
          <p:cNvPr id="26627" name="投影片編號版面配置區 6"/>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7744A14D-8679-4299-B6A2-E70AC65F4DBA}" type="slidenum">
              <a:rPr kumimoji="0" lang="en-US" altLang="zh-TW" sz="1400" smtClean="0"/>
              <a:pPr>
                <a:spcBef>
                  <a:spcPct val="0"/>
                </a:spcBef>
                <a:buClrTx/>
                <a:buSzTx/>
                <a:buFontTx/>
                <a:buNone/>
              </a:pPr>
              <a:t>13</a:t>
            </a:fld>
            <a:endParaRPr kumimoji="0" lang="en-US" altLang="zh-TW" sz="1400"/>
          </a:p>
        </p:txBody>
      </p:sp>
      <p:graphicFrame>
        <p:nvGraphicFramePr>
          <p:cNvPr id="4" name="圖表 3">
            <a:extLst>
              <a:ext uri="{FF2B5EF4-FFF2-40B4-BE49-F238E27FC236}">
                <a16:creationId xmlns:a16="http://schemas.microsoft.com/office/drawing/2014/main" id="{A397EF5B-C4C3-2F57-6DAE-BC8DD082413C}"/>
              </a:ext>
            </a:extLst>
          </p:cNvPr>
          <p:cNvGraphicFramePr>
            <a:graphicFrameLocks/>
          </p:cNvGraphicFramePr>
          <p:nvPr>
            <p:extLst>
              <p:ext uri="{D42A27DB-BD31-4B8C-83A1-F6EECF244321}">
                <p14:modId xmlns:p14="http://schemas.microsoft.com/office/powerpoint/2010/main" val="795506895"/>
              </p:ext>
            </p:extLst>
          </p:nvPr>
        </p:nvGraphicFramePr>
        <p:xfrm>
          <a:off x="28450" y="2118172"/>
          <a:ext cx="8496944" cy="4115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69546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en-US" altLang="zh-TW" sz="3200" b="1">
                <a:solidFill>
                  <a:srgbClr val="0000CC"/>
                </a:solidFill>
                <a:latin typeface="微軟正黑體" panose="020B0604030504040204" pitchFamily="34" charset="-120"/>
                <a:ea typeface="微軟正黑體" panose="020B0604030504040204" pitchFamily="34" charset="-120"/>
              </a:rPr>
              <a:t>Financial Results</a:t>
            </a:r>
            <a:endParaRPr lang="zh-TW" altLang="en-US" sz="3200"/>
          </a:p>
        </p:txBody>
      </p:sp>
      <p:sp>
        <p:nvSpPr>
          <p:cNvPr id="29700" name="投影片編號版面配置區 5"/>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8311BD13-375C-45EF-BFFA-8B3C9D650A88}" type="slidenum">
              <a:rPr kumimoji="0" lang="en-US" altLang="zh-TW" sz="1400" smtClean="0"/>
              <a:pPr>
                <a:spcBef>
                  <a:spcPct val="0"/>
                </a:spcBef>
                <a:buClrTx/>
                <a:buSzTx/>
                <a:buFontTx/>
                <a:buNone/>
              </a:pPr>
              <a:t>14</a:t>
            </a:fld>
            <a:endParaRPr kumimoji="0" lang="en-US" altLang="zh-TW" sz="1400"/>
          </a:p>
        </p:txBody>
      </p:sp>
      <p:sp>
        <p:nvSpPr>
          <p:cNvPr id="3" name="文字方塊 7">
            <a:extLst>
              <a:ext uri="{FF2B5EF4-FFF2-40B4-BE49-F238E27FC236}">
                <a16:creationId xmlns:a16="http://schemas.microsoft.com/office/drawing/2014/main" id="{B9688485-7111-47EA-9962-E76D9B1235CD}"/>
              </a:ext>
            </a:extLst>
          </p:cNvPr>
          <p:cNvSpPr txBox="1">
            <a:spLocks noChangeArrowheads="1"/>
          </p:cNvSpPr>
          <p:nvPr/>
        </p:nvSpPr>
        <p:spPr bwMode="auto">
          <a:xfrm>
            <a:off x="1547812" y="1276350"/>
            <a:ext cx="604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en-US" altLang="zh-TW" sz="1800" b="1" dirty="0">
                <a:solidFill>
                  <a:srgbClr val="0000CC"/>
                </a:solidFill>
                <a:latin typeface="微軟正黑體" panose="020B0604030504040204" pitchFamily="34" charset="-120"/>
                <a:ea typeface="微軟正黑體" panose="020B0604030504040204" pitchFamily="34" charset="-120"/>
              </a:rPr>
              <a:t>Consolidated Statements of Comprehensive Income</a:t>
            </a:r>
            <a:endParaRPr lang="zh-TW" altLang="en-US" sz="1800" b="1" dirty="0">
              <a:solidFill>
                <a:srgbClr val="0000CC"/>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3DAC6B90-9DB3-F15B-D02A-6BC7A4662F6D}"/>
              </a:ext>
            </a:extLst>
          </p:cNvPr>
          <p:cNvPicPr>
            <a:picLocks noChangeAspect="1"/>
          </p:cNvPicPr>
          <p:nvPr/>
        </p:nvPicPr>
        <p:blipFill>
          <a:blip r:embed="rId2"/>
          <a:stretch>
            <a:fillRect/>
          </a:stretch>
        </p:blipFill>
        <p:spPr>
          <a:xfrm>
            <a:off x="301625" y="2276872"/>
            <a:ext cx="8648700" cy="29184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309563" y="260350"/>
            <a:ext cx="8540750" cy="517525"/>
          </a:xfrm>
        </p:spPr>
        <p:txBody>
          <a:bodyPr>
            <a:normAutofit fontScale="90000"/>
          </a:bodyPr>
          <a:lstStyle/>
          <a:p>
            <a:r>
              <a:rPr lang="en-US" altLang="zh-TW" sz="3200" b="1">
                <a:solidFill>
                  <a:srgbClr val="0000CC"/>
                </a:solidFill>
                <a:latin typeface="微軟正黑體" panose="020B0604030504040204" pitchFamily="34" charset="-120"/>
                <a:ea typeface="微軟正黑體" panose="020B0604030504040204" pitchFamily="34" charset="-120"/>
              </a:rPr>
              <a:t>Financial Results</a:t>
            </a:r>
            <a:endParaRPr lang="zh-TW" altLang="en-US" sz="3200" b="1">
              <a:solidFill>
                <a:srgbClr val="0000CC"/>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080000" y="1439863"/>
            <a:ext cx="2160588" cy="369332"/>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altLang="zh-TW" b="1" dirty="0">
                <a:solidFill>
                  <a:srgbClr val="0000CC"/>
                </a:solidFill>
                <a:latin typeface="微軟正黑體" panose="020B0604030504040204" pitchFamily="34" charset="-120"/>
                <a:ea typeface="微軟正黑體" panose="020B0604030504040204" pitchFamily="34" charset="-120"/>
              </a:rPr>
              <a:t>2024Q1~Q3</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3600450" y="1439863"/>
            <a:ext cx="2159000" cy="369332"/>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altLang="zh-TW" b="1" dirty="0">
                <a:solidFill>
                  <a:srgbClr val="0000CC"/>
                </a:solidFill>
                <a:latin typeface="微軟正黑體" panose="020B0604030504040204" pitchFamily="34" charset="-120"/>
                <a:ea typeface="微軟正黑體" panose="020B0604030504040204" pitchFamily="34" charset="-120"/>
              </a:rPr>
              <a:t>2023Q1~Q3</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6120000" y="1439863"/>
            <a:ext cx="2160587" cy="369332"/>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altLang="zh-TW" b="1" dirty="0">
                <a:solidFill>
                  <a:srgbClr val="0000CC"/>
                </a:solidFill>
                <a:latin typeface="微軟正黑體" panose="020B0604030504040204" pitchFamily="34" charset="-120"/>
                <a:ea typeface="微軟正黑體" panose="020B0604030504040204" pitchFamily="34" charset="-120"/>
              </a:rPr>
              <a:t>2023</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
        <p:nvSpPr>
          <p:cNvPr id="28680" name="文字方塊 2"/>
          <p:cNvSpPr txBox="1">
            <a:spLocks noChangeArrowheads="1"/>
          </p:cNvSpPr>
          <p:nvPr/>
        </p:nvSpPr>
        <p:spPr bwMode="auto">
          <a:xfrm>
            <a:off x="2158900" y="932004"/>
            <a:ext cx="5256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en-US" altLang="zh-TW" sz="1800" dirty="0">
                <a:solidFill>
                  <a:srgbClr val="0000CC"/>
                </a:solidFill>
              </a:rPr>
              <a:t>Segment information - Revenue and Profit in %</a:t>
            </a:r>
            <a:endParaRPr lang="zh-TW" altLang="en-US" sz="1800" dirty="0">
              <a:solidFill>
                <a:srgbClr val="0000CC"/>
              </a:solidFill>
            </a:endParaRPr>
          </a:p>
        </p:txBody>
      </p:sp>
      <p:graphicFrame>
        <p:nvGraphicFramePr>
          <p:cNvPr id="10" name="圖表 9">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548716501"/>
              </p:ext>
            </p:extLst>
          </p:nvPr>
        </p:nvGraphicFramePr>
        <p:xfrm>
          <a:off x="1078900" y="3933056"/>
          <a:ext cx="216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圖表 10">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506971256"/>
              </p:ext>
            </p:extLst>
          </p:nvPr>
        </p:nvGraphicFramePr>
        <p:xfrm>
          <a:off x="3598774" y="1772816"/>
          <a:ext cx="216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圖表 1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83152563"/>
              </p:ext>
            </p:extLst>
          </p:nvPr>
        </p:nvGraphicFramePr>
        <p:xfrm>
          <a:off x="1078900" y="1772816"/>
          <a:ext cx="2160000" cy="21602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圖表 13">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2684540857"/>
              </p:ext>
            </p:extLst>
          </p:nvPr>
        </p:nvGraphicFramePr>
        <p:xfrm>
          <a:off x="6118636" y="1772816"/>
          <a:ext cx="2160000"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3" name="投影片編號版面配置區 2">
            <a:extLst>
              <a:ext uri="{FF2B5EF4-FFF2-40B4-BE49-F238E27FC236}">
                <a16:creationId xmlns:a16="http://schemas.microsoft.com/office/drawing/2014/main" id="{4390C4EB-71B1-2853-B384-2E5B0B448D3E}"/>
              </a:ext>
            </a:extLst>
          </p:cNvPr>
          <p:cNvSpPr>
            <a:spLocks noGrp="1"/>
          </p:cNvSpPr>
          <p:nvPr>
            <p:ph type="sldNum" sz="quarter" idx="12"/>
          </p:nvPr>
        </p:nvSpPr>
        <p:spPr/>
        <p:txBody>
          <a:bodyPr/>
          <a:lstStyle/>
          <a:p>
            <a:pPr>
              <a:defRPr/>
            </a:pPr>
            <a:fld id="{1A2E1785-1C75-44F8-8B76-1B8746089F13}" type="slidenum">
              <a:rPr lang="en-US" altLang="zh-TW" smtClean="0"/>
              <a:pPr>
                <a:defRPr/>
              </a:pPr>
              <a:t>15</a:t>
            </a:fld>
            <a:endParaRPr lang="en-US" altLang="zh-TW"/>
          </a:p>
        </p:txBody>
      </p:sp>
      <p:graphicFrame>
        <p:nvGraphicFramePr>
          <p:cNvPr id="4" name="圖表 3">
            <a:extLst>
              <a:ext uri="{FF2B5EF4-FFF2-40B4-BE49-F238E27FC236}">
                <a16:creationId xmlns:a16="http://schemas.microsoft.com/office/drawing/2014/main" id="{FDDFAD3C-A269-8D6A-B923-275CBAE29926}"/>
              </a:ext>
            </a:extLst>
          </p:cNvPr>
          <p:cNvGraphicFramePr>
            <a:graphicFrameLocks/>
          </p:cNvGraphicFramePr>
          <p:nvPr>
            <p:extLst>
              <p:ext uri="{D42A27DB-BD31-4B8C-83A1-F6EECF244321}">
                <p14:modId xmlns:p14="http://schemas.microsoft.com/office/powerpoint/2010/main" val="2668512141"/>
              </p:ext>
            </p:extLst>
          </p:nvPr>
        </p:nvGraphicFramePr>
        <p:xfrm>
          <a:off x="6118636" y="3933056"/>
          <a:ext cx="216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圖表 4">
            <a:extLst>
              <a:ext uri="{FF2B5EF4-FFF2-40B4-BE49-F238E27FC236}">
                <a16:creationId xmlns:a16="http://schemas.microsoft.com/office/drawing/2014/main" id="{7D48D6B7-E3EF-3BFF-438B-19A2AA8D8C77}"/>
              </a:ext>
            </a:extLst>
          </p:cNvPr>
          <p:cNvGraphicFramePr>
            <a:graphicFrameLocks/>
          </p:cNvGraphicFramePr>
          <p:nvPr>
            <p:extLst>
              <p:ext uri="{D42A27DB-BD31-4B8C-83A1-F6EECF244321}">
                <p14:modId xmlns:p14="http://schemas.microsoft.com/office/powerpoint/2010/main" val="274856342"/>
              </p:ext>
            </p:extLst>
          </p:nvPr>
        </p:nvGraphicFramePr>
        <p:xfrm>
          <a:off x="3600000" y="3932566"/>
          <a:ext cx="2160000" cy="2160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301625" y="476250"/>
            <a:ext cx="8540750" cy="649288"/>
          </a:xfrm>
        </p:spPr>
        <p:txBody>
          <a:bodyPr/>
          <a:lstStyle/>
          <a:p>
            <a:r>
              <a:rPr lang="en-US" altLang="zh-TW" sz="3200" b="1">
                <a:solidFill>
                  <a:srgbClr val="0000CC"/>
                </a:solidFill>
                <a:latin typeface="微軟正黑體" panose="020B0604030504040204" pitchFamily="34" charset="-120"/>
                <a:ea typeface="微軟正黑體" panose="020B0604030504040204" pitchFamily="34" charset="-120"/>
              </a:rPr>
              <a:t>Financial Results</a:t>
            </a:r>
            <a:endParaRPr lang="zh-TW" altLang="en-US" sz="1800" b="1">
              <a:solidFill>
                <a:srgbClr val="0000CC"/>
              </a:solidFill>
              <a:latin typeface="微軟正黑體" panose="020B0604030504040204" pitchFamily="34" charset="-120"/>
              <a:ea typeface="微軟正黑體" panose="020B0604030504040204" pitchFamily="34" charset="-120"/>
            </a:endParaRPr>
          </a:p>
        </p:txBody>
      </p:sp>
      <p:sp>
        <p:nvSpPr>
          <p:cNvPr id="27652" name="投影片編號版面配置區 5"/>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273608F5-1D59-43B9-9FBA-F2D136C06EA7}" type="slidenum">
              <a:rPr kumimoji="0" lang="en-US" altLang="zh-TW" sz="1400" smtClean="0"/>
              <a:pPr>
                <a:spcBef>
                  <a:spcPct val="0"/>
                </a:spcBef>
                <a:buClrTx/>
                <a:buSzTx/>
                <a:buFontTx/>
                <a:buNone/>
              </a:pPr>
              <a:t>16</a:t>
            </a:fld>
            <a:endParaRPr kumimoji="0" lang="en-US" altLang="zh-TW" sz="1400"/>
          </a:p>
        </p:txBody>
      </p:sp>
      <p:sp>
        <p:nvSpPr>
          <p:cNvPr id="27654" name="文字方塊 13"/>
          <p:cNvSpPr txBox="1">
            <a:spLocks noChangeArrowheads="1"/>
          </p:cNvSpPr>
          <p:nvPr/>
        </p:nvSpPr>
        <p:spPr bwMode="auto">
          <a:xfrm>
            <a:off x="6759671" y="1866901"/>
            <a:ext cx="1871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en-US" altLang="zh-TW" sz="1200" b="1" dirty="0">
                <a:solidFill>
                  <a:srgbClr val="0000CC"/>
                </a:solidFill>
                <a:latin typeface="微軟正黑體" panose="020B0604030504040204" pitchFamily="34" charset="-120"/>
                <a:ea typeface="微軟正黑體" panose="020B0604030504040204" pitchFamily="34" charset="-120"/>
              </a:rPr>
              <a:t>Unit</a:t>
            </a:r>
            <a:r>
              <a:rPr lang="zh-TW" altLang="en-US" sz="1200" b="1" dirty="0">
                <a:solidFill>
                  <a:srgbClr val="0000CC"/>
                </a:solidFill>
                <a:latin typeface="微軟正黑體" panose="020B0604030504040204" pitchFamily="34" charset="-120"/>
                <a:ea typeface="微軟正黑體" panose="020B0604030504040204" pitchFamily="34" charset="-120"/>
              </a:rPr>
              <a:t>：</a:t>
            </a:r>
            <a:r>
              <a:rPr lang="en-US" altLang="zh-TW" sz="1200" b="1" dirty="0">
                <a:solidFill>
                  <a:srgbClr val="0000CC"/>
                </a:solidFill>
                <a:latin typeface="微軟正黑體" panose="020B0604030504040204" pitchFamily="34" charset="-120"/>
                <a:ea typeface="微軟正黑體" panose="020B0604030504040204" pitchFamily="34" charset="-120"/>
              </a:rPr>
              <a:t>NTD Thousand</a:t>
            </a:r>
          </a:p>
        </p:txBody>
      </p:sp>
      <p:sp>
        <p:nvSpPr>
          <p:cNvPr id="2" name="文字方塊 1">
            <a:extLst>
              <a:ext uri="{FF2B5EF4-FFF2-40B4-BE49-F238E27FC236}">
                <a16:creationId xmlns:a16="http://schemas.microsoft.com/office/drawing/2014/main" id="{701462CE-1958-7F40-5371-931B8D2664BA}"/>
              </a:ext>
            </a:extLst>
          </p:cNvPr>
          <p:cNvSpPr txBox="1">
            <a:spLocks noChangeArrowheads="1"/>
          </p:cNvSpPr>
          <p:nvPr/>
        </p:nvSpPr>
        <p:spPr bwMode="auto">
          <a:xfrm>
            <a:off x="2555776" y="1311276"/>
            <a:ext cx="4535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en-US" altLang="zh-TW" sz="1800" dirty="0">
                <a:solidFill>
                  <a:srgbClr val="0000CC"/>
                </a:solidFill>
              </a:rPr>
              <a:t>Performance - Major Financial Indices</a:t>
            </a:r>
            <a:endParaRPr lang="zh-TW" altLang="en-US" sz="1800" dirty="0">
              <a:solidFill>
                <a:srgbClr val="0000CC"/>
              </a:solidFill>
            </a:endParaRPr>
          </a:p>
        </p:txBody>
      </p:sp>
      <p:pic>
        <p:nvPicPr>
          <p:cNvPr id="4" name="圖片 3">
            <a:extLst>
              <a:ext uri="{FF2B5EF4-FFF2-40B4-BE49-F238E27FC236}">
                <a16:creationId xmlns:a16="http://schemas.microsoft.com/office/drawing/2014/main" id="{28CE9749-25EA-A758-1E9C-89898FCF7E95}"/>
              </a:ext>
            </a:extLst>
          </p:cNvPr>
          <p:cNvPicPr>
            <a:picLocks noChangeAspect="1"/>
          </p:cNvPicPr>
          <p:nvPr/>
        </p:nvPicPr>
        <p:blipFill>
          <a:blip r:embed="rId2"/>
          <a:stretch>
            <a:fillRect/>
          </a:stretch>
        </p:blipFill>
        <p:spPr>
          <a:xfrm>
            <a:off x="211042" y="1916832"/>
            <a:ext cx="8631333" cy="35216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en-US" altLang="zh-TW" sz="3200" b="1">
                <a:solidFill>
                  <a:srgbClr val="0000CC"/>
                </a:solidFill>
                <a:latin typeface="微軟正黑體" panose="020B0604030504040204" pitchFamily="34" charset="-120"/>
                <a:ea typeface="微軟正黑體" panose="020B0604030504040204" pitchFamily="34" charset="-120"/>
              </a:rPr>
              <a:t>Financial Results</a:t>
            </a:r>
            <a:endParaRPr lang="zh-TW" altLang="en-US" sz="3200"/>
          </a:p>
        </p:txBody>
      </p:sp>
      <p:sp>
        <p:nvSpPr>
          <p:cNvPr id="30724" name="投影片編號版面配置區 5"/>
          <p:cNvSpPr>
            <a:spLocks noGrp="1"/>
          </p:cNvSpPr>
          <p:nvPr>
            <p:ph type="sldNum" sz="quarter" idx="12"/>
          </p:nvPr>
        </p:nvSpPr>
        <p:spPr>
          <a:xfrm>
            <a:off x="8510405" y="6446837"/>
            <a:ext cx="573161" cy="365125"/>
          </a:xfrm>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98A8A56F-8AF6-4A0E-A07F-209D9B47B6E1}" type="slidenum">
              <a:rPr kumimoji="0" lang="en-US" altLang="zh-TW" sz="1400" smtClean="0"/>
              <a:pPr>
                <a:spcBef>
                  <a:spcPct val="0"/>
                </a:spcBef>
                <a:buClrTx/>
                <a:buSzTx/>
                <a:buFontTx/>
                <a:buNone/>
              </a:pPr>
              <a:t>17</a:t>
            </a:fld>
            <a:endParaRPr kumimoji="0" lang="en-US" altLang="zh-TW" sz="1400"/>
          </a:p>
        </p:txBody>
      </p:sp>
      <p:sp>
        <p:nvSpPr>
          <p:cNvPr id="30725" name="文字方塊 3"/>
          <p:cNvSpPr txBox="1">
            <a:spLocks noChangeArrowheads="1"/>
          </p:cNvSpPr>
          <p:nvPr/>
        </p:nvSpPr>
        <p:spPr bwMode="auto">
          <a:xfrm>
            <a:off x="2757736" y="1389466"/>
            <a:ext cx="3816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ClrTx/>
              <a:buSzTx/>
              <a:buFontTx/>
              <a:buNone/>
            </a:pPr>
            <a:r>
              <a:rPr lang="en-US" altLang="zh-TW" sz="1800" dirty="0">
                <a:solidFill>
                  <a:srgbClr val="0000CC"/>
                </a:solidFill>
                <a:latin typeface="微軟正黑體" panose="020B0604030504040204" pitchFamily="34" charset="-120"/>
                <a:ea typeface="微軟正黑體" panose="020B0604030504040204" pitchFamily="34" charset="-120"/>
              </a:rPr>
              <a:t>Latest-8-Years Dividends</a:t>
            </a:r>
            <a:endParaRPr lang="zh-TW" altLang="en-US" sz="1800" dirty="0">
              <a:solidFill>
                <a:srgbClr val="0000CC"/>
              </a:solidFill>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DDB19924-0A70-1933-29FA-A8F514D2EEF3}"/>
              </a:ext>
            </a:extLst>
          </p:cNvPr>
          <p:cNvPicPr>
            <a:picLocks noChangeAspect="1"/>
          </p:cNvPicPr>
          <p:nvPr/>
        </p:nvPicPr>
        <p:blipFill>
          <a:blip r:embed="rId2"/>
          <a:stretch>
            <a:fillRect/>
          </a:stretch>
        </p:blipFill>
        <p:spPr>
          <a:xfrm>
            <a:off x="364826" y="2135419"/>
            <a:ext cx="8342999" cy="2229685"/>
          </a:xfrm>
          <a:prstGeom prst="rect">
            <a:avLst/>
          </a:prstGeom>
        </p:spPr>
      </p:pic>
      <p:pic>
        <p:nvPicPr>
          <p:cNvPr id="7" name="圖片 6">
            <a:extLst>
              <a:ext uri="{FF2B5EF4-FFF2-40B4-BE49-F238E27FC236}">
                <a16:creationId xmlns:a16="http://schemas.microsoft.com/office/drawing/2014/main" id="{04F24730-EA5E-C4B7-7411-0162BA45FCA5}"/>
              </a:ext>
            </a:extLst>
          </p:cNvPr>
          <p:cNvPicPr>
            <a:picLocks noChangeAspect="1"/>
          </p:cNvPicPr>
          <p:nvPr/>
        </p:nvPicPr>
        <p:blipFill>
          <a:blip r:embed="rId3"/>
          <a:stretch>
            <a:fillRect/>
          </a:stretch>
        </p:blipFill>
        <p:spPr>
          <a:xfrm>
            <a:off x="405465" y="4604058"/>
            <a:ext cx="8342999" cy="9888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684213" y="404813"/>
            <a:ext cx="8208962" cy="812800"/>
          </a:xfrm>
          <a:noFill/>
        </p:spPr>
        <p:txBody>
          <a:bodyPr/>
          <a:lstStyle/>
          <a:p>
            <a:pPr eaLnBrk="1" hangingPunct="1"/>
            <a:r>
              <a:rPr lang="en-US" altLang="zh-TW" sz="2800" b="1">
                <a:solidFill>
                  <a:srgbClr val="FF0000"/>
                </a:solidFill>
                <a:ea typeface="標楷體" panose="03000509000000000000" pitchFamily="65" charset="-120"/>
              </a:rPr>
              <a:t>THANK YOU FOR YOUR ATTENTION</a:t>
            </a:r>
          </a:p>
        </p:txBody>
      </p:sp>
      <p:graphicFrame>
        <p:nvGraphicFramePr>
          <p:cNvPr id="31749" name="Object 3"/>
          <p:cNvGraphicFramePr>
            <a:graphicFrameLocks noGrp="1" noChangeAspect="1"/>
          </p:cNvGraphicFramePr>
          <p:nvPr>
            <p:ph sz="quarter" idx="13"/>
          </p:nvPr>
        </p:nvGraphicFramePr>
        <p:xfrm>
          <a:off x="2339975" y="2366963"/>
          <a:ext cx="4464050" cy="3424237"/>
        </p:xfrm>
        <a:graphic>
          <a:graphicData uri="http://schemas.openxmlformats.org/presentationml/2006/ole">
            <mc:AlternateContent xmlns:mc="http://schemas.openxmlformats.org/markup-compatibility/2006">
              <mc:Choice xmlns:v="urn:schemas-microsoft-com:vml" Requires="v">
                <p:oleObj name="多媒體項目" r:id="rId2" imgW="4519613" imgH="3467100" progId="MS_ClipArt_Gallery.2">
                  <p:embed/>
                </p:oleObj>
              </mc:Choice>
              <mc:Fallback>
                <p:oleObj name="多媒體項目" r:id="rId2" imgW="4519613" imgH="3467100" progId="MS_ClipArt_Gallery.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366963"/>
                        <a:ext cx="4464050" cy="342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7" name="投影片編號版面配置區 5"/>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EC4AEAE2-CFCA-43D7-A13C-11DBA8A3DB51}" type="slidenum">
              <a:rPr kumimoji="0" lang="en-US" altLang="zh-TW" sz="1400" smtClean="0"/>
              <a:pPr>
                <a:spcBef>
                  <a:spcPct val="0"/>
                </a:spcBef>
                <a:buClrTx/>
                <a:buSzTx/>
                <a:buFontTx/>
                <a:buNone/>
              </a:pPr>
              <a:t>18</a:t>
            </a:fld>
            <a:endParaRPr kumimoji="0" lang="en-US" altLang="zh-TW" sz="14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827088" y="908050"/>
            <a:ext cx="8015287" cy="463550"/>
          </a:xfrm>
        </p:spPr>
        <p:txBody>
          <a:bodyPr>
            <a:normAutofit fontScale="90000"/>
          </a:bodyPr>
          <a:lstStyle/>
          <a:p>
            <a:pPr algn="l">
              <a:defRPr/>
            </a:pPr>
            <a:r>
              <a:rPr lang="en-US" altLang="zh-TW" sz="3600" b="1" dirty="0">
                <a:solidFill>
                  <a:srgbClr val="0000CC"/>
                </a:solidFill>
                <a:latin typeface="+mn-lt"/>
                <a:ea typeface="微軟正黑體" panose="020B0604030504040204" pitchFamily="34" charset="-120"/>
              </a:rPr>
              <a:t>Safe Harbor Notice</a:t>
            </a:r>
            <a:endParaRPr lang="zh-TW" altLang="en-US" sz="3600" b="1" dirty="0">
              <a:solidFill>
                <a:srgbClr val="0000CC"/>
              </a:solidFill>
              <a:latin typeface="+mn-lt"/>
              <a:ea typeface="微軟正黑體" panose="020B0604030504040204" pitchFamily="34" charset="-120"/>
            </a:endParaRPr>
          </a:p>
        </p:txBody>
      </p:sp>
      <p:sp>
        <p:nvSpPr>
          <p:cNvPr id="18435" name="直排文字版面配置區 2"/>
          <p:cNvSpPr>
            <a:spLocks noGrp="1"/>
          </p:cNvSpPr>
          <p:nvPr>
            <p:ph type="body" orient="vert" sz="quarter" idx="13"/>
          </p:nvPr>
        </p:nvSpPr>
        <p:spPr>
          <a:xfrm>
            <a:off x="517525" y="1984375"/>
            <a:ext cx="8064500" cy="4498975"/>
          </a:xfrm>
        </p:spPr>
        <p:txBody>
          <a:bodyPr vert="horz">
            <a:normAutofit/>
          </a:bodyPr>
          <a:lstStyle/>
          <a:p>
            <a:pPr algn="just">
              <a:buClr>
                <a:schemeClr val="accent4">
                  <a:lumMod val="75000"/>
                </a:schemeClr>
              </a:buClr>
              <a:defRPr/>
            </a:pPr>
            <a:r>
              <a:rPr lang="en-US" altLang="zh-TW" sz="1600" dirty="0">
                <a:solidFill>
                  <a:srgbClr val="0000CC"/>
                </a:solidFill>
                <a:ea typeface="微軟正黑體" panose="020B0604030504040204" pitchFamily="34" charset="-120"/>
                <a:cs typeface="Arial" panose="020B0604020202020204" pitchFamily="34" charset="0"/>
              </a:rPr>
              <a:t>This presentation is prepared by </a:t>
            </a:r>
            <a:r>
              <a:rPr lang="en-US" altLang="zh-TW" sz="1600" dirty="0">
                <a:solidFill>
                  <a:srgbClr val="0000CC"/>
                </a:solidFill>
              </a:rPr>
              <a:t>CHYANG </a:t>
            </a:r>
            <a:r>
              <a:rPr lang="en-US" altLang="zh-TW" sz="1600" cap="all" dirty="0">
                <a:solidFill>
                  <a:srgbClr val="0000CC"/>
                </a:solidFill>
              </a:rPr>
              <a:t>Sheng dyeing &amp; finishing co., ltd </a:t>
            </a:r>
            <a:r>
              <a:rPr lang="en-US" altLang="zh-TW" sz="1600" dirty="0">
                <a:solidFill>
                  <a:srgbClr val="0000CC"/>
                </a:solidFill>
                <a:ea typeface="微軟正黑體" panose="020B0604030504040204" pitchFamily="34" charset="-120"/>
                <a:cs typeface="Arial" panose="020B0604020202020204" pitchFamily="34" charset="0"/>
              </a:rPr>
              <a:t>(the “Company”) and is solely for the purpose of corporate communication and general reference only. The presentation is not intended as an offer to sell, or to solicit an offer to buy or form any basis of investment decision for any class of securities of the Company in any jurisdiction. All such information should not be used or relied on without professional advice. The presentation is a brief summary in nature and does not purport to be a complete description of the Company, its business, its current or historical operating results or its future prospects.</a:t>
            </a:r>
          </a:p>
          <a:p>
            <a:pPr algn="just">
              <a:spcBef>
                <a:spcPts val="2400"/>
              </a:spcBef>
              <a:buClr>
                <a:schemeClr val="accent4">
                  <a:lumMod val="75000"/>
                </a:schemeClr>
              </a:buClr>
              <a:defRPr/>
            </a:pPr>
            <a:r>
              <a:rPr lang="en-US" altLang="zh-TW" sz="1600" dirty="0">
                <a:solidFill>
                  <a:srgbClr val="0000CC"/>
                </a:solidFill>
                <a:ea typeface="微軟正黑體" panose="020B0604030504040204" pitchFamily="34" charset="-120"/>
                <a:cs typeface="Arial" panose="020B0604020202020204" pitchFamily="34" charset="0"/>
              </a:rPr>
              <a:t>This presentation is provided without any warranty or representation of any kind, either expressed or implied. The Company specifically disclaims all responsibilities in respect of any use or reliance of any information, whether financial or otherwise, contained in this presentation. Neither this presentation nor any of its contents may be reproduced to a third party without the prior written consent of the Company.</a:t>
            </a:r>
          </a:p>
        </p:txBody>
      </p:sp>
      <p:sp>
        <p:nvSpPr>
          <p:cNvPr id="18437" name="投影片編號版面配置區 4"/>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49865C6A-1F6D-42DE-A31E-E1446D071597}" type="slidenum">
              <a:rPr kumimoji="0" lang="en-US" altLang="zh-TW" sz="1400" smtClean="0"/>
              <a:pPr>
                <a:spcBef>
                  <a:spcPct val="0"/>
                </a:spcBef>
                <a:buClrTx/>
                <a:buSzTx/>
                <a:buFontTx/>
                <a:buNone/>
              </a:pPr>
              <a:t>2</a:t>
            </a:fld>
            <a:endParaRPr kumimoji="0" lang="en-US" altLang="zh-TW"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301625" y="404813"/>
            <a:ext cx="8540750" cy="966787"/>
          </a:xfrm>
        </p:spPr>
        <p:txBody>
          <a:bodyPr/>
          <a:lstStyle/>
          <a:p>
            <a:pPr eaLnBrk="1" hangingPunct="1">
              <a:defRPr/>
            </a:pPr>
            <a:r>
              <a:rPr lang="en-US" altLang="zh-TW" sz="3200" b="1" dirty="0">
                <a:solidFill>
                  <a:srgbClr val="0000CC"/>
                </a:solidFill>
                <a:latin typeface="+mn-lt"/>
                <a:ea typeface="微軟正黑體" panose="020B0604030504040204" pitchFamily="34" charset="-120"/>
              </a:rPr>
              <a:t>Agenda</a:t>
            </a:r>
            <a:endParaRPr lang="zh-TW" altLang="en-US" sz="3200" b="1" dirty="0">
              <a:solidFill>
                <a:srgbClr val="0000CC"/>
              </a:solidFill>
              <a:latin typeface="+mn-lt"/>
              <a:ea typeface="微軟正黑體" panose="020B0604030504040204" pitchFamily="34" charset="-120"/>
            </a:endParaRPr>
          </a:p>
        </p:txBody>
      </p:sp>
      <p:sp>
        <p:nvSpPr>
          <p:cNvPr id="19461" name="Rectangle 3"/>
          <p:cNvSpPr>
            <a:spLocks noGrp="1" noRot="1" noChangeArrowheads="1"/>
          </p:cNvSpPr>
          <p:nvPr>
            <p:ph type="body" sz="half" idx="1"/>
          </p:nvPr>
        </p:nvSpPr>
        <p:spPr>
          <a:xfrm>
            <a:off x="719138" y="1555750"/>
            <a:ext cx="7704137" cy="4498975"/>
          </a:xfrm>
        </p:spPr>
        <p:txBody>
          <a:bodyPr/>
          <a:lstStyle/>
          <a:p>
            <a:pPr eaLnBrk="1" hangingPunct="1">
              <a:buClr>
                <a:srgbClr val="000066"/>
              </a:buClr>
              <a:buFont typeface="Wingdings" panose="05000000000000000000" pitchFamily="2" charset="2"/>
              <a:buChar char="p"/>
            </a:pPr>
            <a:r>
              <a:rPr lang="en-US" altLang="zh-TW" sz="2400" b="1">
                <a:solidFill>
                  <a:srgbClr val="0000CC"/>
                </a:solidFill>
                <a:ea typeface="微軟正黑體" panose="020B0604030504040204" pitchFamily="34" charset="-120"/>
              </a:rPr>
              <a:t>Company Profile</a:t>
            </a:r>
          </a:p>
          <a:p>
            <a:pPr eaLnBrk="1" hangingPunct="1">
              <a:buClr>
                <a:srgbClr val="000066"/>
              </a:buClr>
              <a:buFont typeface="Wingdings" panose="05000000000000000000" pitchFamily="2" charset="2"/>
              <a:buChar char="p"/>
            </a:pPr>
            <a:r>
              <a:rPr lang="en-US" altLang="zh-TW" sz="2400" b="1">
                <a:solidFill>
                  <a:srgbClr val="0000CC"/>
                </a:solidFill>
                <a:ea typeface="微軟正黑體" panose="020B0604030504040204" pitchFamily="34" charset="-120"/>
              </a:rPr>
              <a:t>Industry Overview</a:t>
            </a:r>
          </a:p>
          <a:p>
            <a:pPr eaLnBrk="1" hangingPunct="1">
              <a:buClr>
                <a:srgbClr val="000066"/>
              </a:buClr>
              <a:buFont typeface="Wingdings" panose="05000000000000000000" pitchFamily="2" charset="2"/>
              <a:buChar char="p"/>
            </a:pPr>
            <a:r>
              <a:rPr lang="en-US" altLang="zh-TW" sz="2400" b="1">
                <a:solidFill>
                  <a:srgbClr val="0000CC"/>
                </a:solidFill>
                <a:ea typeface="微軟正黑體" panose="020B0604030504040204" pitchFamily="34" charset="-120"/>
              </a:rPr>
              <a:t>Main Products</a:t>
            </a:r>
          </a:p>
          <a:p>
            <a:pPr eaLnBrk="1" hangingPunct="1">
              <a:buClr>
                <a:srgbClr val="000066"/>
              </a:buClr>
              <a:buFont typeface="Wingdings" panose="05000000000000000000" pitchFamily="2" charset="2"/>
              <a:buChar char="p"/>
            </a:pPr>
            <a:r>
              <a:rPr lang="en-US" altLang="zh-TW" sz="2400" b="1">
                <a:solidFill>
                  <a:srgbClr val="0000CC"/>
                </a:solidFill>
                <a:ea typeface="微軟正黑體" panose="020B0604030504040204" pitchFamily="34" charset="-120"/>
              </a:rPr>
              <a:t>Financial Results</a:t>
            </a:r>
            <a:endParaRPr lang="zh-TW" altLang="en-US" sz="2400" b="1">
              <a:solidFill>
                <a:srgbClr val="0000CC"/>
              </a:solidFill>
              <a:ea typeface="微軟正黑體" panose="020B0604030504040204" pitchFamily="34" charset="-120"/>
            </a:endParaRPr>
          </a:p>
        </p:txBody>
      </p:sp>
      <p:sp>
        <p:nvSpPr>
          <p:cNvPr id="19459" name="投影片編號版面配置區 6"/>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2EB71E3D-0845-459E-B8F5-B2A879C16E7E}" type="slidenum">
              <a:rPr kumimoji="0" lang="en-US" altLang="zh-TW" sz="1400" smtClean="0"/>
              <a:pPr>
                <a:spcBef>
                  <a:spcPct val="0"/>
                </a:spcBef>
                <a:buClrTx/>
                <a:buSzTx/>
                <a:buFontTx/>
                <a:buNone/>
              </a:pPr>
              <a:t>3</a:t>
            </a:fld>
            <a:endParaRPr kumimoji="0" lang="en-US" altLang="zh-TW" sz="14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1560" y="332656"/>
            <a:ext cx="7773338" cy="1596177"/>
          </a:xfrm>
          <a:noFill/>
        </p:spPr>
        <p:txBody>
          <a:bodyPr/>
          <a:lstStyle/>
          <a:p>
            <a:pPr eaLnBrk="1" hangingPunct="1">
              <a:buClr>
                <a:srgbClr val="000066"/>
              </a:buClr>
            </a:pPr>
            <a:r>
              <a:rPr lang="en-US" altLang="zh-TW" sz="3200" b="1" dirty="0">
                <a:solidFill>
                  <a:srgbClr val="0000CC"/>
                </a:solidFill>
                <a:latin typeface="微軟正黑體" panose="020B0604030504040204" pitchFamily="34" charset="-120"/>
                <a:ea typeface="微軟正黑體" panose="020B0604030504040204" pitchFamily="34" charset="-120"/>
              </a:rPr>
              <a:t>Company Profile</a:t>
            </a:r>
          </a:p>
        </p:txBody>
      </p:sp>
      <p:sp>
        <p:nvSpPr>
          <p:cNvPr id="3" name="內容版面配置區 2"/>
          <p:cNvSpPr>
            <a:spLocks noGrp="1"/>
          </p:cNvSpPr>
          <p:nvPr>
            <p:ph sz="quarter" idx="13"/>
          </p:nvPr>
        </p:nvSpPr>
        <p:spPr>
          <a:xfrm>
            <a:off x="987471" y="1628800"/>
            <a:ext cx="7643862" cy="4498975"/>
          </a:xfrm>
        </p:spPr>
        <p:txBody>
          <a:bodyPr/>
          <a:lstStyle/>
          <a:p>
            <a:pPr>
              <a:buClr>
                <a:schemeClr val="accent4">
                  <a:lumMod val="75000"/>
                </a:schemeClr>
              </a:buClr>
              <a:buFont typeface="Wingdings" panose="05000000000000000000" pitchFamily="2" charset="2"/>
              <a:buChar char="Ø"/>
              <a:defRPr/>
            </a:pPr>
            <a:r>
              <a:rPr lang="en-US" altLang="zh-TW" sz="1800" dirty="0">
                <a:solidFill>
                  <a:srgbClr val="0000CC"/>
                </a:solidFill>
                <a:latin typeface="微軟正黑體" panose="020B0604030504040204" pitchFamily="34" charset="-120"/>
                <a:ea typeface="微軟正黑體" panose="020B0604030504040204" pitchFamily="34" charset="-120"/>
              </a:rPr>
              <a:t>Company Name</a:t>
            </a:r>
            <a:r>
              <a:rPr lang="zh-TW" altLang="en-US" sz="1800" dirty="0">
                <a:solidFill>
                  <a:srgbClr val="0000CC"/>
                </a:solidFill>
                <a:latin typeface="微軟正黑體" panose="020B0604030504040204" pitchFamily="34" charset="-120"/>
                <a:ea typeface="微軟正黑體" panose="020B0604030504040204" pitchFamily="34" charset="-120"/>
              </a:rPr>
              <a:t>  </a:t>
            </a:r>
            <a:r>
              <a:rPr lang="en-US" altLang="zh-TW" sz="1800" dirty="0">
                <a:solidFill>
                  <a:srgbClr val="0000CC"/>
                </a:solidFill>
                <a:latin typeface="微軟正黑體" panose="020B0604030504040204" pitchFamily="34" charset="-120"/>
                <a:ea typeface="微軟正黑體" panose="020B0604030504040204" pitchFamily="34" charset="-120"/>
              </a:rPr>
              <a:t>	</a:t>
            </a:r>
            <a:r>
              <a:rPr lang="en-US" altLang="zh-TW" sz="1800" dirty="0" err="1">
                <a:solidFill>
                  <a:srgbClr val="0000CC"/>
                </a:solidFill>
              </a:rPr>
              <a:t>Chyang</a:t>
            </a:r>
            <a:r>
              <a:rPr lang="en-US" altLang="zh-TW" sz="1800" dirty="0">
                <a:solidFill>
                  <a:srgbClr val="0000CC"/>
                </a:solidFill>
              </a:rPr>
              <a:t> Sheng </a:t>
            </a:r>
            <a:r>
              <a:rPr lang="en-US" altLang="zh-TW" sz="1800" dirty="0" err="1">
                <a:solidFill>
                  <a:srgbClr val="0000CC"/>
                </a:solidFill>
              </a:rPr>
              <a:t>Texing</a:t>
            </a:r>
            <a:r>
              <a:rPr lang="en-US" altLang="zh-TW" sz="1800" dirty="0">
                <a:solidFill>
                  <a:srgbClr val="0000CC"/>
                </a:solidFill>
              </a:rPr>
              <a:t> Co., Ltd</a:t>
            </a:r>
            <a:endParaRPr lang="zh-TW" altLang="en-US" sz="1800" dirty="0">
              <a:solidFill>
                <a:srgbClr val="0000CC"/>
              </a:solidFill>
            </a:endParaRPr>
          </a:p>
          <a:p>
            <a:pPr>
              <a:buClr>
                <a:schemeClr val="accent4">
                  <a:lumMod val="75000"/>
                </a:schemeClr>
              </a:buClr>
              <a:buFont typeface="Wingdings" panose="05000000000000000000" pitchFamily="2" charset="2"/>
              <a:buChar char="Ø"/>
              <a:defRPr/>
            </a:pPr>
            <a:r>
              <a:rPr lang="en-US" altLang="zh-TW" sz="1800" dirty="0" err="1">
                <a:solidFill>
                  <a:srgbClr val="0000CC"/>
                </a:solidFill>
                <a:latin typeface="微軟正黑體" panose="020B0604030504040204" pitchFamily="34" charset="-120"/>
                <a:ea typeface="微軟正黑體" panose="020B0604030504040204" pitchFamily="34" charset="-120"/>
              </a:rPr>
              <a:t>Estabilishment</a:t>
            </a:r>
            <a:r>
              <a:rPr lang="en-US" altLang="zh-TW" sz="1800" dirty="0">
                <a:solidFill>
                  <a:srgbClr val="0000CC"/>
                </a:solidFill>
                <a:latin typeface="微軟正黑體" panose="020B0604030504040204" pitchFamily="34" charset="-120"/>
                <a:ea typeface="微軟正黑體" panose="020B0604030504040204" pitchFamily="34" charset="-120"/>
              </a:rPr>
              <a:t>	1983.10</a:t>
            </a:r>
          </a:p>
          <a:p>
            <a:pPr>
              <a:buClr>
                <a:schemeClr val="accent4">
                  <a:lumMod val="75000"/>
                </a:schemeClr>
              </a:buClr>
              <a:buFont typeface="Wingdings" panose="05000000000000000000" pitchFamily="2" charset="2"/>
              <a:buChar char="Ø"/>
              <a:defRPr/>
            </a:pPr>
            <a:r>
              <a:rPr lang="en-US" altLang="zh-TW" sz="1800" dirty="0">
                <a:solidFill>
                  <a:srgbClr val="0000CC"/>
                </a:solidFill>
                <a:latin typeface="微軟正黑體" panose="020B0604030504040204" pitchFamily="34" charset="-120"/>
                <a:ea typeface="微軟正黑體" panose="020B0604030504040204" pitchFamily="34" charset="-120"/>
              </a:rPr>
              <a:t>Capital	</a:t>
            </a:r>
            <a:r>
              <a:rPr lang="zh-TW" altLang="en-US" sz="1800" dirty="0">
                <a:solidFill>
                  <a:srgbClr val="0000CC"/>
                </a:solidFill>
                <a:latin typeface="微軟正黑體" panose="020B0604030504040204" pitchFamily="34" charset="-120"/>
                <a:ea typeface="微軟正黑體" panose="020B0604030504040204" pitchFamily="34" charset="-120"/>
              </a:rPr>
              <a:t> </a:t>
            </a:r>
            <a:r>
              <a:rPr lang="en-US" altLang="zh-TW" sz="1800" dirty="0">
                <a:solidFill>
                  <a:srgbClr val="0000CC"/>
                </a:solidFill>
                <a:latin typeface="微軟正黑體" panose="020B0604030504040204" pitchFamily="34" charset="-120"/>
                <a:ea typeface="微軟正黑體" panose="020B0604030504040204" pitchFamily="34" charset="-120"/>
              </a:rPr>
              <a:t>		</a:t>
            </a:r>
            <a:r>
              <a:rPr lang="en-US" altLang="zh-TW" sz="1800" dirty="0">
                <a:solidFill>
                  <a:srgbClr val="0000CC"/>
                </a:solidFill>
              </a:rPr>
              <a:t>NTD 1.73 billions</a:t>
            </a:r>
          </a:p>
          <a:p>
            <a:pPr>
              <a:buClr>
                <a:schemeClr val="accent4">
                  <a:lumMod val="75000"/>
                </a:schemeClr>
              </a:buClr>
              <a:buFont typeface="Wingdings" panose="05000000000000000000" pitchFamily="2" charset="2"/>
              <a:buChar char="Ø"/>
              <a:defRPr/>
            </a:pPr>
            <a:r>
              <a:rPr lang="en-US" altLang="zh-TW" sz="1800" dirty="0">
                <a:solidFill>
                  <a:srgbClr val="0000CC"/>
                </a:solidFill>
                <a:latin typeface="微軟正黑體" panose="020B0604030504040204" pitchFamily="34" charset="-120"/>
                <a:ea typeface="微軟正黑體" panose="020B0604030504040204" pitchFamily="34" charset="-120"/>
              </a:rPr>
              <a:t>Payroll	</a:t>
            </a:r>
            <a:r>
              <a:rPr lang="zh-TW" altLang="en-US" sz="1800" dirty="0">
                <a:solidFill>
                  <a:srgbClr val="0000CC"/>
                </a:solidFill>
                <a:latin typeface="微軟正黑體" panose="020B0604030504040204" pitchFamily="34" charset="-120"/>
                <a:ea typeface="微軟正黑體" panose="020B0604030504040204" pitchFamily="34" charset="-120"/>
              </a:rPr>
              <a:t>     </a:t>
            </a:r>
            <a:r>
              <a:rPr lang="en-US" altLang="zh-TW" sz="1800" dirty="0">
                <a:solidFill>
                  <a:srgbClr val="0000CC"/>
                </a:solidFill>
                <a:latin typeface="微軟正黑體" panose="020B0604030504040204" pitchFamily="34" charset="-120"/>
                <a:ea typeface="微軟正黑體" panose="020B0604030504040204" pitchFamily="34" charset="-120"/>
              </a:rPr>
              <a:t>		151</a:t>
            </a:r>
          </a:p>
          <a:p>
            <a:pPr>
              <a:buClr>
                <a:schemeClr val="accent4">
                  <a:lumMod val="75000"/>
                </a:schemeClr>
              </a:buClr>
              <a:buFont typeface="Wingdings" panose="05000000000000000000" pitchFamily="2" charset="2"/>
              <a:buChar char="Ø"/>
              <a:defRPr/>
            </a:pPr>
            <a:r>
              <a:rPr lang="en-US" altLang="zh-TW" sz="1800" dirty="0">
                <a:solidFill>
                  <a:srgbClr val="0000CC"/>
                </a:solidFill>
                <a:latin typeface="微軟正黑體" panose="020B0604030504040204" pitchFamily="34" charset="-120"/>
                <a:ea typeface="微軟正黑體" panose="020B0604030504040204" pitchFamily="34" charset="-120"/>
              </a:rPr>
              <a:t>Chairman	</a:t>
            </a:r>
            <a:r>
              <a:rPr lang="zh-TW" altLang="en-US" sz="1800" dirty="0">
                <a:solidFill>
                  <a:srgbClr val="0000CC"/>
                </a:solidFill>
                <a:latin typeface="微軟正黑體" panose="020B0604030504040204" pitchFamily="34" charset="-120"/>
                <a:ea typeface="微軟正黑體" panose="020B0604030504040204" pitchFamily="34" charset="-120"/>
              </a:rPr>
              <a:t>     </a:t>
            </a:r>
            <a:r>
              <a:rPr lang="en-US" altLang="zh-TW" sz="1800" dirty="0">
                <a:solidFill>
                  <a:srgbClr val="0000CC"/>
                </a:solidFill>
                <a:latin typeface="微軟正黑體" panose="020B0604030504040204" pitchFamily="34" charset="-120"/>
                <a:ea typeface="微軟正黑體" panose="020B0604030504040204" pitchFamily="34" charset="-120"/>
              </a:rPr>
              <a:t>		Mr. Chen Jen </a:t>
            </a:r>
            <a:r>
              <a:rPr lang="en-US" altLang="zh-TW" sz="1800" dirty="0" err="1">
                <a:solidFill>
                  <a:srgbClr val="0000CC"/>
                </a:solidFill>
                <a:latin typeface="微軟正黑體" panose="020B0604030504040204" pitchFamily="34" charset="-120"/>
                <a:ea typeface="微軟正黑體" panose="020B0604030504040204" pitchFamily="34" charset="-120"/>
              </a:rPr>
              <a:t>Fa</a:t>
            </a:r>
            <a:endParaRPr lang="en-US" altLang="zh-TW" sz="1800" dirty="0">
              <a:solidFill>
                <a:srgbClr val="0000CC"/>
              </a:solidFill>
              <a:latin typeface="微軟正黑體" panose="020B0604030504040204" pitchFamily="34" charset="-120"/>
              <a:ea typeface="微軟正黑體" panose="020B0604030504040204" pitchFamily="34" charset="-120"/>
            </a:endParaRPr>
          </a:p>
          <a:p>
            <a:pPr>
              <a:buClr>
                <a:schemeClr val="accent4">
                  <a:lumMod val="75000"/>
                </a:schemeClr>
              </a:buClr>
              <a:buFont typeface="Wingdings" panose="05000000000000000000" pitchFamily="2" charset="2"/>
              <a:buChar char="Ø"/>
              <a:defRPr/>
            </a:pPr>
            <a:r>
              <a:rPr lang="en-US" altLang="zh-TW" sz="1800" dirty="0">
                <a:solidFill>
                  <a:srgbClr val="0000CC"/>
                </a:solidFill>
                <a:latin typeface="微軟正黑體" panose="020B0604030504040204" pitchFamily="34" charset="-120"/>
                <a:ea typeface="微軟正黑體" panose="020B0604030504040204" pitchFamily="34" charset="-120"/>
              </a:rPr>
              <a:t>President			David Sun</a:t>
            </a:r>
          </a:p>
          <a:p>
            <a:pPr>
              <a:buClr>
                <a:schemeClr val="accent4">
                  <a:lumMod val="75000"/>
                </a:schemeClr>
              </a:buClr>
              <a:buFont typeface="Wingdings" panose="05000000000000000000" pitchFamily="2" charset="2"/>
              <a:buChar char="Ø"/>
              <a:defRPr/>
            </a:pPr>
            <a:r>
              <a:rPr lang="en-US" altLang="zh-TW" sz="1800" dirty="0">
                <a:solidFill>
                  <a:srgbClr val="0000CC"/>
                </a:solidFill>
                <a:latin typeface="微軟正黑體" panose="020B0604030504040204" pitchFamily="34" charset="-120"/>
                <a:ea typeface="微軟正黑體" panose="020B0604030504040204" pitchFamily="34" charset="-120"/>
              </a:rPr>
              <a:t>IPO				Listed in TWSE , 1996</a:t>
            </a:r>
            <a:r>
              <a:rPr lang="zh-TW" altLang="en-US" sz="1800" dirty="0">
                <a:solidFill>
                  <a:srgbClr val="0000CC"/>
                </a:solidFill>
                <a:latin typeface="微軟正黑體" panose="020B0604030504040204" pitchFamily="34" charset="-120"/>
                <a:ea typeface="微軟正黑體" panose="020B0604030504040204" pitchFamily="34" charset="-120"/>
              </a:rPr>
              <a:t> </a:t>
            </a:r>
            <a:r>
              <a:rPr lang="en-US" altLang="zh-TW" sz="1800" dirty="0">
                <a:solidFill>
                  <a:srgbClr val="0000CC"/>
                </a:solidFill>
                <a:latin typeface="微軟正黑體" panose="020B0604030504040204" pitchFamily="34" charset="-120"/>
                <a:ea typeface="微軟正黑體" panose="020B0604030504040204" pitchFamily="34" charset="-120"/>
              </a:rPr>
              <a:t>(1463.tw)</a:t>
            </a:r>
          </a:p>
          <a:p>
            <a:pPr>
              <a:buClr>
                <a:schemeClr val="accent4">
                  <a:lumMod val="75000"/>
                </a:schemeClr>
              </a:buClr>
              <a:buFont typeface="Wingdings" panose="05000000000000000000" pitchFamily="2" charset="2"/>
              <a:buChar char="Ø"/>
              <a:defRPr/>
            </a:pPr>
            <a:r>
              <a:rPr lang="en-US" altLang="zh-TW" sz="1800" dirty="0">
                <a:solidFill>
                  <a:srgbClr val="0000CC"/>
                </a:solidFill>
                <a:latin typeface="微軟正黑體" panose="020B0604030504040204" pitchFamily="34" charset="-120"/>
                <a:ea typeface="微軟正黑體" panose="020B0604030504040204" pitchFamily="34" charset="-120"/>
              </a:rPr>
              <a:t>Products			Commission Dyeing &amp;Finishing of full-range</a:t>
            </a:r>
            <a:r>
              <a:rPr lang="zh-TW" altLang="en-US" sz="1800" dirty="0">
                <a:solidFill>
                  <a:srgbClr val="0000CC"/>
                </a:solidFill>
                <a:latin typeface="微軟正黑體" panose="020B0604030504040204" pitchFamily="34" charset="-120"/>
                <a:ea typeface="微軟正黑體" panose="020B0604030504040204" pitchFamily="34" charset="-120"/>
              </a:rPr>
              <a:t> </a:t>
            </a:r>
            <a:endParaRPr lang="en-US" altLang="zh-TW" sz="1800" dirty="0">
              <a:solidFill>
                <a:srgbClr val="0000CC"/>
              </a:solidFill>
              <a:latin typeface="微軟正黑體" panose="020B0604030504040204" pitchFamily="34" charset="-120"/>
              <a:ea typeface="微軟正黑體" panose="020B0604030504040204" pitchFamily="34" charset="-120"/>
            </a:endParaRPr>
          </a:p>
          <a:p>
            <a:pPr marL="0" indent="0">
              <a:spcBef>
                <a:spcPts val="0"/>
              </a:spcBef>
              <a:buClr>
                <a:schemeClr val="accent4">
                  <a:lumMod val="75000"/>
                </a:schemeClr>
              </a:buClr>
              <a:buNone/>
              <a:defRPr/>
            </a:pPr>
            <a:r>
              <a:rPr lang="zh-TW" altLang="en-US" sz="1800" dirty="0">
                <a:solidFill>
                  <a:srgbClr val="0000CC"/>
                </a:solidFill>
                <a:latin typeface="微軟正黑體" panose="020B0604030504040204" pitchFamily="34" charset="-120"/>
                <a:ea typeface="微軟正黑體" panose="020B0604030504040204" pitchFamily="34" charset="-120"/>
              </a:rPr>
              <a:t>                                </a:t>
            </a:r>
            <a:r>
              <a:rPr lang="en-US" altLang="zh-TW" sz="1800" dirty="0">
                <a:solidFill>
                  <a:srgbClr val="0000CC"/>
                </a:solidFill>
                <a:latin typeface="微軟正黑體" panose="020B0604030504040204" pitchFamily="34" charset="-120"/>
                <a:ea typeface="微軟正黑體" panose="020B0604030504040204" pitchFamily="34" charset="-120"/>
              </a:rPr>
              <a:t>	</a:t>
            </a:r>
            <a:r>
              <a:rPr lang="zh-TW" altLang="en-US" sz="1800" dirty="0">
                <a:solidFill>
                  <a:srgbClr val="0000CC"/>
                </a:solidFill>
                <a:latin typeface="微軟正黑體" panose="020B0604030504040204" pitchFamily="34" charset="-120"/>
                <a:ea typeface="微軟正黑體" panose="020B0604030504040204" pitchFamily="34" charset="-120"/>
              </a:rPr>
              <a:t> </a:t>
            </a:r>
            <a:r>
              <a:rPr lang="en-US" altLang="zh-TW" sz="1800" dirty="0">
                <a:solidFill>
                  <a:srgbClr val="0000CC"/>
                </a:solidFill>
                <a:latin typeface="微軟正黑體" panose="020B0604030504040204" pitchFamily="34" charset="-120"/>
                <a:ea typeface="微軟正黑體" panose="020B0604030504040204" pitchFamily="34" charset="-120"/>
              </a:rPr>
              <a:t>Woven Cellulosic &amp; synthetic Fabrics</a:t>
            </a:r>
            <a:endParaRPr lang="en-US" altLang="zh-TW" sz="1800" dirty="0">
              <a:latin typeface="微軟正黑體" panose="020B0604030504040204" pitchFamily="34" charset="-120"/>
              <a:ea typeface="微軟正黑體" panose="020B0604030504040204" pitchFamily="34" charset="-120"/>
            </a:endParaRPr>
          </a:p>
          <a:p>
            <a:pPr marL="0" indent="0">
              <a:buFont typeface="Wingdings 2" panose="05020102010507070707" pitchFamily="18" charset="2"/>
              <a:buNone/>
              <a:defRPr/>
            </a:pPr>
            <a:endParaRPr lang="zh-TW" altLang="en-US" sz="1800" dirty="0">
              <a:latin typeface="微軟正黑體" panose="020B0604030504040204" pitchFamily="34" charset="-120"/>
              <a:ea typeface="微軟正黑體" panose="020B0604030504040204" pitchFamily="34" charset="-120"/>
            </a:endParaRPr>
          </a:p>
        </p:txBody>
      </p:sp>
      <p:sp>
        <p:nvSpPr>
          <p:cNvPr id="20484" name="投影片編號版面配置區 6"/>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81243E66-7938-4DE8-AE37-8B504896C387}" type="slidenum">
              <a:rPr kumimoji="0" lang="en-US" altLang="zh-TW" sz="1400" smtClean="0"/>
              <a:pPr>
                <a:spcBef>
                  <a:spcPct val="0"/>
                </a:spcBef>
                <a:buClrTx/>
                <a:buSzTx/>
                <a:buFontTx/>
                <a:buNone/>
              </a:pPr>
              <a:t>4</a:t>
            </a:fld>
            <a:endParaRPr kumimoji="0" lang="en-US" altLang="zh-TW" sz="14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70052" y="-9418"/>
            <a:ext cx="7773338" cy="1596177"/>
          </a:xfrm>
          <a:noFill/>
        </p:spPr>
        <p:txBody>
          <a:bodyPr/>
          <a:lstStyle/>
          <a:p>
            <a:pPr marL="0" indent="0">
              <a:buNone/>
            </a:pPr>
            <a:r>
              <a:rPr lang="en-US" altLang="zh-TW" sz="3200" b="1" dirty="0">
                <a:solidFill>
                  <a:srgbClr val="0000CC"/>
                </a:solidFill>
                <a:ea typeface="微軟正黑體" panose="020B0604030504040204" pitchFamily="34" charset="-120"/>
              </a:rPr>
              <a:t>Group Structure</a:t>
            </a:r>
          </a:p>
        </p:txBody>
      </p:sp>
      <p:sp>
        <p:nvSpPr>
          <p:cNvPr id="21508" name="投影片編號版面配置區 4"/>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10604C2A-450C-4E69-A8D7-7F86736F86C9}" type="slidenum">
              <a:rPr kumimoji="0" lang="en-US" altLang="zh-TW" sz="1400" smtClean="0"/>
              <a:pPr>
                <a:spcBef>
                  <a:spcPct val="0"/>
                </a:spcBef>
                <a:buClrTx/>
                <a:buSzTx/>
                <a:buFontTx/>
                <a:buNone/>
              </a:pPr>
              <a:t>5</a:t>
            </a:fld>
            <a:endParaRPr kumimoji="0" lang="en-US" altLang="zh-TW" sz="1400"/>
          </a:p>
        </p:txBody>
      </p:sp>
      <p:pic>
        <p:nvPicPr>
          <p:cNvPr id="5" name="圖片 4">
            <a:extLst>
              <a:ext uri="{FF2B5EF4-FFF2-40B4-BE49-F238E27FC236}">
                <a16:creationId xmlns:a16="http://schemas.microsoft.com/office/drawing/2014/main" id="{0798E456-55FA-2224-CD14-CC6591EBB3A5}"/>
              </a:ext>
            </a:extLst>
          </p:cNvPr>
          <p:cNvPicPr>
            <a:picLocks noChangeAspect="1"/>
          </p:cNvPicPr>
          <p:nvPr/>
        </p:nvPicPr>
        <p:blipFill>
          <a:blip r:embed="rId2"/>
          <a:stretch>
            <a:fillRect/>
          </a:stretch>
        </p:blipFill>
        <p:spPr>
          <a:xfrm>
            <a:off x="778655" y="1484784"/>
            <a:ext cx="7586689" cy="50405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p:cNvSpPr>
            <a:spLocks noGrp="1"/>
          </p:cNvSpPr>
          <p:nvPr>
            <p:ph sz="quarter" idx="13"/>
          </p:nvPr>
        </p:nvSpPr>
        <p:spPr>
          <a:xfrm>
            <a:off x="323528" y="992403"/>
            <a:ext cx="8734425" cy="5256000"/>
          </a:xfrm>
        </p:spPr>
        <p:txBody>
          <a:bodyPr>
            <a:normAutofit/>
          </a:bodyPr>
          <a:lstStyle/>
          <a:p>
            <a:pPr>
              <a:spcAft>
                <a:spcPts val="1200"/>
              </a:spcAft>
              <a:buClr>
                <a:schemeClr val="accent4">
                  <a:lumMod val="75000"/>
                </a:schemeClr>
              </a:buClr>
              <a:buFont typeface="Wingdings" panose="05000000000000000000" pitchFamily="2" charset="2"/>
              <a:buChar char="l"/>
              <a:defRPr/>
            </a:pPr>
            <a:r>
              <a:rPr lang="en-US" altLang="zh-TW" sz="2400" b="1" dirty="0">
                <a:solidFill>
                  <a:srgbClr val="0000CC"/>
                </a:solidFill>
                <a:latin typeface="微軟正黑體" panose="020B0604030504040204" pitchFamily="34" charset="-120"/>
                <a:ea typeface="微軟正黑體" panose="020B0604030504040204" pitchFamily="34" charset="-120"/>
              </a:rPr>
              <a:t>Company Milestones</a:t>
            </a:r>
            <a:fld id="{6A2C01E5-EC67-44FF-8FD6-E9E30C675BEC}" type="slidenum">
              <a:rPr lang="en-US" altLang="zh-TW" sz="2400" b="1" smtClean="0">
                <a:solidFill>
                  <a:srgbClr val="0000CC"/>
                </a:solidFill>
                <a:latin typeface="微軟正黑體" panose="020B0604030504040204" pitchFamily="34" charset="-120"/>
                <a:ea typeface="微軟正黑體" panose="020B0604030504040204" pitchFamily="34" charset="-120"/>
              </a:rPr>
              <a:t>6</a:t>
            </a:fld>
            <a:endParaRPr lang="en-US" altLang="zh-TW" sz="2400" b="1" dirty="0">
              <a:solidFill>
                <a:srgbClr val="0000CC"/>
              </a:solidFill>
              <a:latin typeface="微軟正黑體" panose="020B0604030504040204" pitchFamily="34" charset="-120"/>
              <a:ea typeface="微軟正黑體" panose="020B0604030504040204" pitchFamily="34" charset="-120"/>
            </a:endParaRPr>
          </a:p>
          <a:p>
            <a:pPr lvl="1">
              <a:lnSpc>
                <a:spcPct val="110000"/>
              </a:lnSpc>
              <a:spcBef>
                <a:spcPts val="0"/>
              </a:spcBef>
              <a:buClr>
                <a:schemeClr val="accent4">
                  <a:lumMod val="75000"/>
                </a:schemeClr>
              </a:buClr>
              <a:buFont typeface="Wingdings" panose="05000000000000000000" pitchFamily="2" charset="2"/>
              <a:buChar char="l"/>
              <a:defRPr/>
            </a:pPr>
            <a:r>
              <a:rPr lang="en-US" altLang="zh-TW" sz="1400" b="1" dirty="0">
                <a:solidFill>
                  <a:srgbClr val="0000CC"/>
                </a:solidFill>
                <a:latin typeface="微軟正黑體" panose="020B0604030504040204" pitchFamily="34" charset="-120"/>
                <a:ea typeface="微軟正黑體" panose="020B0604030504040204" pitchFamily="34" charset="-120"/>
              </a:rPr>
              <a:t>1983</a:t>
            </a:r>
            <a:r>
              <a:rPr lang="en-US" altLang="zh-TW" sz="1400" dirty="0">
                <a:solidFill>
                  <a:srgbClr val="0000CC"/>
                </a:solidFill>
                <a:latin typeface="微軟正黑體" panose="020B0604030504040204" pitchFamily="34" charset="-120"/>
                <a:ea typeface="微軟正黑體" panose="020B0604030504040204" pitchFamily="34" charset="-120"/>
              </a:rPr>
              <a:t>     Birth of </a:t>
            </a:r>
            <a:r>
              <a:rPr lang="en-US" altLang="zh-TW" sz="1400" dirty="0" err="1">
                <a:solidFill>
                  <a:srgbClr val="0000CC"/>
                </a:solidFill>
                <a:latin typeface="微軟正黑體" panose="020B0604030504040204" pitchFamily="34" charset="-120"/>
                <a:ea typeface="微軟正黑體" panose="020B0604030504040204" pitchFamily="34" charset="-120"/>
              </a:rPr>
              <a:t>Chyang</a:t>
            </a:r>
            <a:r>
              <a:rPr lang="en-US" altLang="zh-TW" sz="1400" dirty="0">
                <a:solidFill>
                  <a:srgbClr val="0000CC"/>
                </a:solidFill>
                <a:latin typeface="微軟正黑體" panose="020B0604030504040204" pitchFamily="34" charset="-120"/>
                <a:ea typeface="微軟正黑體" panose="020B0604030504040204" pitchFamily="34" charset="-120"/>
              </a:rPr>
              <a:t> Sheng Dyeing &amp; Finishing Co., Ltd</a:t>
            </a:r>
          </a:p>
          <a:p>
            <a:pPr lvl="1">
              <a:lnSpc>
                <a:spcPct val="110000"/>
              </a:lnSpc>
              <a:spcBef>
                <a:spcPts val="0"/>
              </a:spcBef>
              <a:buClr>
                <a:schemeClr val="accent4">
                  <a:lumMod val="75000"/>
                </a:schemeClr>
              </a:buClr>
              <a:buFont typeface="Wingdings" panose="05000000000000000000" pitchFamily="2" charset="2"/>
              <a:buChar char="l"/>
              <a:tabLst>
                <a:tab pos="1254125" algn="l"/>
              </a:tabLst>
              <a:defRPr/>
            </a:pPr>
            <a:r>
              <a:rPr lang="en-US" altLang="zh-TW" sz="1400" b="1" dirty="0">
                <a:solidFill>
                  <a:srgbClr val="0000CC"/>
                </a:solidFill>
                <a:latin typeface="微軟正黑體" panose="020B0604030504040204" pitchFamily="34" charset="-120"/>
                <a:ea typeface="微軟正黑體" panose="020B0604030504040204" pitchFamily="34" charset="-120"/>
              </a:rPr>
              <a:t>1984</a:t>
            </a:r>
            <a:r>
              <a:rPr lang="en-US" altLang="zh-TW" sz="1400" dirty="0">
                <a:solidFill>
                  <a:srgbClr val="0000CC"/>
                </a:solidFill>
                <a:latin typeface="微軟正黑體" panose="020B0604030504040204" pitchFamily="34" charset="-120"/>
                <a:ea typeface="微軟正黑體" panose="020B0604030504040204" pitchFamily="34" charset="-120"/>
              </a:rPr>
              <a:t>     Commissioning of The Continuous Open-width Dyeing Range for Cellulosic Fabrics</a:t>
            </a:r>
          </a:p>
          <a:p>
            <a:pPr lvl="1">
              <a:lnSpc>
                <a:spcPct val="110000"/>
              </a:lnSpc>
              <a:spcBef>
                <a:spcPts val="0"/>
              </a:spcBef>
              <a:buClr>
                <a:schemeClr val="accent4">
                  <a:lumMod val="75000"/>
                </a:schemeClr>
              </a:buClr>
              <a:buFont typeface="Wingdings" panose="05000000000000000000" pitchFamily="2" charset="2"/>
              <a:buChar char="l"/>
              <a:defRPr/>
            </a:pPr>
            <a:r>
              <a:rPr lang="en-US" altLang="zh-TW" sz="1400" b="1" dirty="0">
                <a:solidFill>
                  <a:srgbClr val="0000CC"/>
                </a:solidFill>
                <a:latin typeface="微軟正黑體" panose="020B0604030504040204" pitchFamily="34" charset="-120"/>
                <a:ea typeface="微軟正黑體" panose="020B0604030504040204" pitchFamily="34" charset="-120"/>
              </a:rPr>
              <a:t>1993</a:t>
            </a:r>
            <a:r>
              <a:rPr lang="en-US" altLang="zh-TW" sz="1400" dirty="0">
                <a:solidFill>
                  <a:srgbClr val="0000CC"/>
                </a:solidFill>
                <a:latin typeface="微軟正黑體" panose="020B0604030504040204" pitchFamily="34" charset="-120"/>
                <a:ea typeface="微軟正黑體" panose="020B0604030504040204" pitchFamily="34" charset="-120"/>
              </a:rPr>
              <a:t>     Commissioned Cold Pad Batch (CPB) &amp; Air Flow Exhaust Dyeing Machines for        Synthetic and Cellulosic Fabrics</a:t>
            </a:r>
          </a:p>
          <a:p>
            <a:pPr lvl="1">
              <a:lnSpc>
                <a:spcPct val="110000"/>
              </a:lnSpc>
              <a:spcBef>
                <a:spcPts val="0"/>
              </a:spcBef>
              <a:buClr>
                <a:schemeClr val="accent4">
                  <a:lumMod val="75000"/>
                </a:schemeClr>
              </a:buClr>
              <a:buFont typeface="Wingdings" panose="05000000000000000000" pitchFamily="2" charset="2"/>
              <a:buChar char="l"/>
              <a:defRPr/>
            </a:pPr>
            <a:r>
              <a:rPr lang="en-US" altLang="zh-TW" sz="1400" b="1" dirty="0">
                <a:solidFill>
                  <a:srgbClr val="0000CC"/>
                </a:solidFill>
                <a:latin typeface="微軟正黑體" panose="020B0604030504040204" pitchFamily="34" charset="-120"/>
                <a:ea typeface="微軟正黑體" panose="020B0604030504040204" pitchFamily="34" charset="-120"/>
              </a:rPr>
              <a:t>1996 </a:t>
            </a:r>
            <a:r>
              <a:rPr lang="en-US" altLang="zh-TW" sz="1400" dirty="0">
                <a:solidFill>
                  <a:srgbClr val="0000CC"/>
                </a:solidFill>
                <a:latin typeface="微軟正黑體" panose="020B0604030504040204" pitchFamily="34" charset="-120"/>
                <a:ea typeface="微軟正黑體" panose="020B0604030504040204" pitchFamily="34" charset="-120"/>
              </a:rPr>
              <a:t> </a:t>
            </a:r>
            <a:r>
              <a:rPr lang="en-US" altLang="zh-TW" sz="1400" dirty="0"/>
              <a:t>  </a:t>
            </a:r>
            <a:r>
              <a:rPr lang="en-US" altLang="zh-TW" sz="1400" dirty="0">
                <a:solidFill>
                  <a:srgbClr val="0000CC"/>
                </a:solidFill>
                <a:latin typeface="微軟正黑體" panose="020B0604030504040204" pitchFamily="34" charset="-120"/>
                <a:ea typeface="微軟正黑體" panose="020B0604030504040204" pitchFamily="34" charset="-120"/>
              </a:rPr>
              <a:t>The Stocks of the Company Were Officially Listed on the Taiwan Stock Exchange (“TWSE”) </a:t>
            </a:r>
          </a:p>
          <a:p>
            <a:pPr lvl="1">
              <a:lnSpc>
                <a:spcPct val="110000"/>
              </a:lnSpc>
              <a:spcBef>
                <a:spcPts val="0"/>
              </a:spcBef>
              <a:buClr>
                <a:schemeClr val="accent4">
                  <a:lumMod val="75000"/>
                </a:schemeClr>
              </a:buClr>
              <a:buFont typeface="Wingdings" panose="05000000000000000000" pitchFamily="2" charset="2"/>
              <a:buChar char="l"/>
              <a:defRPr/>
            </a:pPr>
            <a:r>
              <a:rPr lang="en-US" altLang="zh-TW" sz="1400" b="1" dirty="0">
                <a:solidFill>
                  <a:srgbClr val="0000CC"/>
                </a:solidFill>
                <a:latin typeface="微軟正黑體" panose="020B0604030504040204" pitchFamily="34" charset="-120"/>
                <a:ea typeface="微軟正黑體" panose="020B0604030504040204" pitchFamily="34" charset="-120"/>
              </a:rPr>
              <a:t>1997</a:t>
            </a:r>
            <a:r>
              <a:rPr lang="en-US" altLang="zh-TW" sz="1400" dirty="0">
                <a:solidFill>
                  <a:srgbClr val="0000CC"/>
                </a:solidFill>
                <a:latin typeface="微軟正黑體" panose="020B0604030504040204" pitchFamily="34" charset="-120"/>
                <a:ea typeface="微軟正黑體" panose="020B0604030504040204" pitchFamily="34" charset="-120"/>
              </a:rPr>
              <a:t>   </a:t>
            </a:r>
            <a:r>
              <a:rPr lang="en-US" altLang="zh-TW" sz="1400" dirty="0"/>
              <a:t> </a:t>
            </a:r>
            <a:r>
              <a:rPr lang="en-US" altLang="zh-TW" sz="1400" dirty="0">
                <a:solidFill>
                  <a:srgbClr val="0000CC"/>
                </a:solidFill>
                <a:latin typeface="微軟正黑體" panose="020B0604030504040204" pitchFamily="34" charset="-120"/>
                <a:ea typeface="微軟正黑體" panose="020B0604030504040204" pitchFamily="34" charset="-120"/>
              </a:rPr>
              <a:t>PROGIANT CONSTRUCTION &amp; DEVELOPMENT CORPORATION were Established for                    Construction Business </a:t>
            </a:r>
          </a:p>
          <a:p>
            <a:pPr lvl="1">
              <a:lnSpc>
                <a:spcPct val="110000"/>
              </a:lnSpc>
              <a:spcBef>
                <a:spcPts val="0"/>
              </a:spcBef>
              <a:buClr>
                <a:schemeClr val="accent4">
                  <a:lumMod val="75000"/>
                </a:schemeClr>
              </a:buClr>
              <a:buFont typeface="Wingdings" panose="05000000000000000000" pitchFamily="2" charset="2"/>
              <a:buChar char="l"/>
              <a:defRPr/>
            </a:pPr>
            <a:r>
              <a:rPr lang="en-US" altLang="zh-TW" sz="1400" b="1" dirty="0">
                <a:solidFill>
                  <a:srgbClr val="0000CC"/>
                </a:solidFill>
                <a:latin typeface="微軟正黑體" panose="020B0604030504040204" pitchFamily="34" charset="-120"/>
                <a:ea typeface="微軟正黑體" panose="020B0604030504040204" pitchFamily="34" charset="-120"/>
              </a:rPr>
              <a:t>1998</a:t>
            </a:r>
            <a:r>
              <a:rPr lang="en-US" altLang="zh-TW" sz="1400" dirty="0">
                <a:solidFill>
                  <a:srgbClr val="0000CC"/>
                </a:solidFill>
                <a:latin typeface="微軟正黑體" panose="020B0604030504040204" pitchFamily="34" charset="-120"/>
                <a:ea typeface="微軟正黑體" panose="020B0604030504040204" pitchFamily="34" charset="-120"/>
              </a:rPr>
              <a:t>    Acquired More Than 50% Shares of CHYANG SHENG VIETNAM CO., Ltd. (CSVN) for                     Commissioning Printing Business In Vietnam.</a:t>
            </a:r>
          </a:p>
          <a:p>
            <a:pPr lvl="1">
              <a:lnSpc>
                <a:spcPct val="110000"/>
              </a:lnSpc>
              <a:spcBef>
                <a:spcPts val="0"/>
              </a:spcBef>
              <a:buClr>
                <a:schemeClr val="accent4">
                  <a:lumMod val="75000"/>
                </a:schemeClr>
              </a:buClr>
              <a:buFont typeface="Wingdings" panose="05000000000000000000" pitchFamily="2" charset="2"/>
              <a:buChar char="l"/>
              <a:tabLst>
                <a:tab pos="1254125" algn="l"/>
              </a:tabLst>
              <a:defRPr/>
            </a:pPr>
            <a:r>
              <a:rPr lang="en-US" altLang="zh-TW" sz="1400" b="1" dirty="0">
                <a:solidFill>
                  <a:srgbClr val="0000CC"/>
                </a:solidFill>
                <a:latin typeface="微軟正黑體" panose="020B0604030504040204" pitchFamily="34" charset="-120"/>
                <a:ea typeface="微軟正黑體" panose="020B0604030504040204" pitchFamily="34" charset="-120"/>
              </a:rPr>
              <a:t>2012</a:t>
            </a:r>
            <a:r>
              <a:rPr lang="en-US" altLang="zh-TW" sz="1400" dirty="0">
                <a:solidFill>
                  <a:srgbClr val="0000CC"/>
                </a:solidFill>
                <a:latin typeface="微軟正黑體" panose="020B0604030504040204" pitchFamily="34" charset="-120"/>
                <a:ea typeface="微軟正黑體" panose="020B0604030504040204" pitchFamily="34" charset="-120"/>
              </a:rPr>
              <a:t>    Treasure Star International Corp. (TSI) were Established for International	 Trading Business. </a:t>
            </a:r>
          </a:p>
          <a:p>
            <a:pPr lvl="1">
              <a:lnSpc>
                <a:spcPct val="110000"/>
              </a:lnSpc>
              <a:spcBef>
                <a:spcPts val="0"/>
              </a:spcBef>
              <a:buClr>
                <a:schemeClr val="accent4">
                  <a:lumMod val="75000"/>
                </a:schemeClr>
              </a:buClr>
              <a:buFont typeface="Wingdings" panose="05000000000000000000" pitchFamily="2" charset="2"/>
              <a:buChar char="l"/>
              <a:tabLst>
                <a:tab pos="1254125" algn="l"/>
              </a:tabLst>
              <a:defRPr/>
            </a:pPr>
            <a:r>
              <a:rPr lang="en-US" altLang="zh-TW" sz="1400" b="1" dirty="0">
                <a:solidFill>
                  <a:srgbClr val="0000CC"/>
                </a:solidFill>
                <a:latin typeface="微軟正黑體" panose="020B0604030504040204" pitchFamily="34" charset="-120"/>
                <a:ea typeface="微軟正黑體" panose="020B0604030504040204" pitchFamily="34" charset="-120"/>
              </a:rPr>
              <a:t>2014 </a:t>
            </a:r>
            <a:r>
              <a:rPr lang="en-US" altLang="zh-TW" sz="1400" dirty="0">
                <a:solidFill>
                  <a:srgbClr val="0000CC"/>
                </a:solidFill>
                <a:latin typeface="微軟正黑體" panose="020B0604030504040204" pitchFamily="34" charset="-120"/>
                <a:ea typeface="微軟正黑體" panose="020B0604030504040204" pitchFamily="34" charset="-120"/>
              </a:rPr>
              <a:t>   Strategically Increase CSVN &amp; TSI’s Capitals to Alliances and Reduce Shareholding Ratios Under 50%. CSVN &amp;</a:t>
            </a:r>
            <a:r>
              <a:rPr lang="zh-TW" altLang="en-US" sz="1400" dirty="0">
                <a:solidFill>
                  <a:srgbClr val="0000CC"/>
                </a:solidFill>
                <a:latin typeface="微軟正黑體" panose="020B0604030504040204" pitchFamily="34" charset="-120"/>
                <a:ea typeface="微軟正黑體" panose="020B0604030504040204" pitchFamily="34" charset="-120"/>
              </a:rPr>
              <a:t> </a:t>
            </a:r>
            <a:r>
              <a:rPr lang="en-US" altLang="zh-TW" sz="1400" dirty="0">
                <a:solidFill>
                  <a:srgbClr val="0000CC"/>
                </a:solidFill>
                <a:latin typeface="微軟正黑體" panose="020B0604030504040204" pitchFamily="34" charset="-120"/>
                <a:ea typeface="微軟正黑體" panose="020B0604030504040204" pitchFamily="34" charset="-120"/>
              </a:rPr>
              <a:t>TSI were No Longer Incorporated into Consolidated  Statements</a:t>
            </a:r>
          </a:p>
          <a:p>
            <a:pPr lvl="1">
              <a:lnSpc>
                <a:spcPct val="110000"/>
              </a:lnSpc>
              <a:spcBef>
                <a:spcPts val="0"/>
              </a:spcBef>
              <a:buClr>
                <a:schemeClr val="accent4">
                  <a:lumMod val="75000"/>
                </a:schemeClr>
              </a:buClr>
              <a:buFont typeface="Wingdings" panose="05000000000000000000" pitchFamily="2" charset="2"/>
              <a:buChar char="l"/>
              <a:tabLst>
                <a:tab pos="1254125" algn="l"/>
              </a:tabLst>
              <a:defRPr/>
            </a:pPr>
            <a:r>
              <a:rPr lang="en-US" altLang="zh-TW" sz="1400" b="1" dirty="0">
                <a:solidFill>
                  <a:srgbClr val="0000CC"/>
                </a:solidFill>
                <a:latin typeface="微軟正黑體" panose="020B0604030504040204" pitchFamily="34" charset="-120"/>
                <a:ea typeface="微軟正黑體" panose="020B0604030504040204" pitchFamily="34" charset="-120"/>
              </a:rPr>
              <a:t>2017</a:t>
            </a:r>
            <a:r>
              <a:rPr lang="en-US" altLang="zh-TW" sz="1400" dirty="0">
                <a:solidFill>
                  <a:srgbClr val="0000CC"/>
                </a:solidFill>
                <a:latin typeface="微軟正黑體" panose="020B0604030504040204" pitchFamily="34" charset="-120"/>
                <a:ea typeface="微軟正黑體" panose="020B0604030504040204" pitchFamily="34" charset="-120"/>
              </a:rPr>
              <a:t>     </a:t>
            </a:r>
            <a:r>
              <a:rPr lang="en-US" altLang="zh-TW" sz="1400" dirty="0" err="1">
                <a:solidFill>
                  <a:srgbClr val="0000CC"/>
                </a:solidFill>
                <a:latin typeface="微軟正黑體" panose="020B0604030504040204" pitchFamily="34" charset="-120"/>
                <a:ea typeface="微軟正黑體" panose="020B0604030504040204" pitchFamily="34" charset="-120"/>
              </a:rPr>
              <a:t>Accqiured</a:t>
            </a:r>
            <a:r>
              <a:rPr lang="en-US" altLang="zh-TW" sz="1400" dirty="0">
                <a:solidFill>
                  <a:srgbClr val="0000CC"/>
                </a:solidFill>
                <a:latin typeface="微軟正黑體" panose="020B0604030504040204" pitchFamily="34" charset="-120"/>
                <a:ea typeface="微軟正黑體" panose="020B0604030504040204" pitchFamily="34" charset="-120"/>
              </a:rPr>
              <a:t> the Swiss </a:t>
            </a:r>
            <a:r>
              <a:rPr lang="en-US" altLang="zh-TW" sz="1400" dirty="0" err="1">
                <a:solidFill>
                  <a:srgbClr val="0000CC"/>
                </a:solidFill>
                <a:latin typeface="微軟正黑體" panose="020B0604030504040204" pitchFamily="34" charset="-120"/>
                <a:ea typeface="微軟正黑體" panose="020B0604030504040204" pitchFamily="34" charset="-120"/>
              </a:rPr>
              <a:t>Bluesign</a:t>
            </a:r>
            <a:r>
              <a:rPr lang="en-US" altLang="zh-TW" sz="1400" dirty="0">
                <a:solidFill>
                  <a:srgbClr val="0000CC"/>
                </a:solidFill>
                <a:latin typeface="微軟正黑體" panose="020B0604030504040204" pitchFamily="34" charset="-120"/>
                <a:ea typeface="微軟正黑體" panose="020B0604030504040204" pitchFamily="34" charset="-120"/>
              </a:rPr>
              <a:t>@ technology certification, become the System Partner of the </a:t>
            </a:r>
            <a:r>
              <a:rPr lang="en-US" altLang="zh-TW" sz="1400" dirty="0" err="1">
                <a:solidFill>
                  <a:srgbClr val="0000CC"/>
                </a:solidFill>
                <a:latin typeface="微軟正黑體" panose="020B0604030504040204" pitchFamily="34" charset="-120"/>
                <a:ea typeface="微軟正黑體" panose="020B0604030504040204" pitchFamily="34" charset="-120"/>
              </a:rPr>
              <a:t>Bluesign</a:t>
            </a:r>
            <a:r>
              <a:rPr lang="en-US" altLang="zh-TW" sz="1400" dirty="0">
                <a:solidFill>
                  <a:srgbClr val="0000CC"/>
                </a:solidFill>
                <a:latin typeface="微軟正黑體" panose="020B0604030504040204" pitchFamily="34" charset="-120"/>
                <a:ea typeface="微軟正黑體" panose="020B0604030504040204" pitchFamily="34" charset="-120"/>
              </a:rPr>
              <a:t> </a:t>
            </a:r>
            <a:r>
              <a:rPr lang="en-US" altLang="zh-TW" sz="1400" dirty="0" err="1">
                <a:solidFill>
                  <a:srgbClr val="0000CC"/>
                </a:solidFill>
                <a:latin typeface="微軟正黑體" panose="020B0604030504040204" pitchFamily="34" charset="-120"/>
                <a:ea typeface="微軟正黑體" panose="020B0604030504040204" pitchFamily="34" charset="-120"/>
              </a:rPr>
              <a:t>Orgnization</a:t>
            </a:r>
            <a:r>
              <a:rPr lang="en-US" altLang="zh-TW" sz="1400" dirty="0">
                <a:solidFill>
                  <a:srgbClr val="0000CC"/>
                </a:solidFill>
                <a:latin typeface="微軟正黑體" panose="020B0604030504040204" pitchFamily="34" charset="-120"/>
                <a:ea typeface="微軟正黑體" panose="020B0604030504040204" pitchFamily="34" charset="-120"/>
              </a:rPr>
              <a:t>..</a:t>
            </a:r>
          </a:p>
        </p:txBody>
      </p:sp>
      <p:sp>
        <p:nvSpPr>
          <p:cNvPr id="22533" name="投影片編號版面配置區 4"/>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5781EBEF-A788-4E15-8AD2-649076E9074F}" type="slidenum">
              <a:rPr kumimoji="0" lang="en-US" altLang="zh-TW" sz="1400" smtClean="0">
                <a:solidFill>
                  <a:srgbClr val="006600"/>
                </a:solidFill>
              </a:rPr>
              <a:pPr>
                <a:spcBef>
                  <a:spcPct val="0"/>
                </a:spcBef>
                <a:buClrTx/>
                <a:buSzTx/>
                <a:buFontTx/>
                <a:buNone/>
              </a:pPr>
              <a:t>6</a:t>
            </a:fld>
            <a:endParaRPr kumimoji="0" lang="en-US" altLang="zh-TW" sz="1400" dirty="0">
              <a:solidFill>
                <a:srgbClr val="0066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301625" y="115888"/>
            <a:ext cx="8540750" cy="1143000"/>
          </a:xfrm>
        </p:spPr>
        <p:txBody>
          <a:bodyPr/>
          <a:lstStyle/>
          <a:p>
            <a:r>
              <a:rPr lang="en-US" altLang="zh-TW" sz="3200" b="1" dirty="0">
                <a:solidFill>
                  <a:srgbClr val="0000CC"/>
                </a:solidFill>
                <a:latin typeface="微軟正黑體" panose="020B0604030504040204" pitchFamily="34" charset="-120"/>
                <a:ea typeface="微軟正黑體" panose="020B0604030504040204" pitchFamily="34" charset="-120"/>
              </a:rPr>
              <a:t>Company Profile</a:t>
            </a:r>
            <a:endParaRPr lang="zh-TW" altLang="en-US" sz="3200" dirty="0">
              <a:solidFill>
                <a:srgbClr val="0000CC"/>
              </a:solidFill>
            </a:endParaRPr>
          </a:p>
        </p:txBody>
      </p:sp>
      <p:sp>
        <p:nvSpPr>
          <p:cNvPr id="22531" name="內容版面配置區 2"/>
          <p:cNvSpPr>
            <a:spLocks noGrp="1"/>
          </p:cNvSpPr>
          <p:nvPr>
            <p:ph sz="quarter" idx="13"/>
          </p:nvPr>
        </p:nvSpPr>
        <p:spPr>
          <a:xfrm>
            <a:off x="301626" y="609597"/>
            <a:ext cx="8540750" cy="5771147"/>
          </a:xfrm>
        </p:spPr>
        <p:txBody>
          <a:bodyPr>
            <a:normAutofit fontScale="92500" lnSpcReduction="10000"/>
          </a:bodyPr>
          <a:lstStyle/>
          <a:p>
            <a:pPr>
              <a:spcAft>
                <a:spcPts val="1200"/>
              </a:spcAft>
              <a:defRPr/>
            </a:pPr>
            <a:r>
              <a:rPr lang="en-US" altLang="zh-TW" sz="2400" b="1" dirty="0">
                <a:solidFill>
                  <a:srgbClr val="0000CC"/>
                </a:solidFill>
                <a:latin typeface="微軟正黑體" panose="020B0604030504040204" pitchFamily="34" charset="-120"/>
                <a:ea typeface="微軟正黑體" panose="020B0604030504040204" pitchFamily="34" charset="-120"/>
              </a:rPr>
              <a:t>Company Milestones</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2019     accomplished the Science and Technology Research and Development Project of </a:t>
            </a:r>
            <a:br>
              <a:rPr lang="en-US" altLang="zh-TW" sz="1500" dirty="0">
                <a:solidFill>
                  <a:srgbClr val="0000CC"/>
                </a:solidFill>
                <a:latin typeface="微軟正黑體" panose="020B0604030504040204" pitchFamily="34" charset="-120"/>
                <a:ea typeface="微軟正黑體" panose="020B0604030504040204" pitchFamily="34" charset="-120"/>
              </a:rPr>
            </a:br>
            <a:r>
              <a:rPr lang="en-US" altLang="zh-TW" sz="1500" dirty="0">
                <a:solidFill>
                  <a:srgbClr val="0000CC"/>
                </a:solidFill>
                <a:latin typeface="微軟正黑體" panose="020B0604030504040204" pitchFamily="34" charset="-120"/>
                <a:ea typeface="微軟正黑體" panose="020B0604030504040204" pitchFamily="34" charset="-120"/>
              </a:rPr>
              <a:t>	the Ministry of Economic Affairs - “Woven Synthetic Fabrics Wisdom &amp; Optimization 	Production Project“</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2020</a:t>
            </a:r>
            <a:r>
              <a:rPr lang="zh-TW" altLang="en-US" sz="1500" dirty="0">
                <a:solidFill>
                  <a:srgbClr val="0000CC"/>
                </a:solidFill>
                <a:latin typeface="微軟正黑體" panose="020B0604030504040204" pitchFamily="34" charset="-120"/>
                <a:ea typeface="微軟正黑體" panose="020B0604030504040204" pitchFamily="34" charset="-120"/>
              </a:rPr>
              <a:t>    </a:t>
            </a:r>
            <a:r>
              <a:rPr lang="en-US" altLang="zh-TW" sz="1500" dirty="0">
                <a:solidFill>
                  <a:srgbClr val="0000CC"/>
                </a:solidFill>
                <a:latin typeface="微軟正黑體" panose="020B0604030504040204" pitchFamily="34" charset="-120"/>
                <a:ea typeface="微軟正黑體" panose="020B0604030504040204" pitchFamily="34" charset="-120"/>
              </a:rPr>
              <a:t>Complete the new energy system, replace coal-fired boilers with medium-pressure		 steam, move towards the goal of sustainable environmental protection, energy		 conservation </a:t>
            </a:r>
            <a:r>
              <a:rPr lang="zh-TW" altLang="en-US" sz="1500" dirty="0">
                <a:solidFill>
                  <a:srgbClr val="0000CC"/>
                </a:solidFill>
                <a:latin typeface="微軟正黑體" panose="020B0604030504040204" pitchFamily="34" charset="-120"/>
                <a:ea typeface="微軟正黑體" panose="020B0604030504040204" pitchFamily="34" charset="-120"/>
              </a:rPr>
              <a:t> </a:t>
            </a:r>
            <a:r>
              <a:rPr lang="en-US" altLang="zh-TW" sz="1500" dirty="0">
                <a:solidFill>
                  <a:srgbClr val="0000CC"/>
                </a:solidFill>
                <a:latin typeface="微軟正黑體" panose="020B0604030504040204" pitchFamily="34" charset="-120"/>
                <a:ea typeface="微軟正黑體" panose="020B0604030504040204" pitchFamily="34" charset="-120"/>
              </a:rPr>
              <a:t>and reduces CO</a:t>
            </a:r>
            <a:r>
              <a:rPr lang="en-US" altLang="zh-TW" sz="1500" baseline="-25000" dirty="0">
                <a:solidFill>
                  <a:srgbClr val="0000CC"/>
                </a:solidFill>
                <a:latin typeface="微軟正黑體" panose="020B0604030504040204" pitchFamily="34" charset="-120"/>
                <a:ea typeface="微軟正黑體" panose="020B0604030504040204" pitchFamily="34" charset="-120"/>
              </a:rPr>
              <a:t>2</a:t>
            </a:r>
            <a:r>
              <a:rPr lang="en-US" altLang="zh-TW" sz="1500" dirty="0">
                <a:solidFill>
                  <a:srgbClr val="0000CC"/>
                </a:solidFill>
                <a:latin typeface="微軟正黑體" panose="020B0604030504040204" pitchFamily="34" charset="-120"/>
                <a:ea typeface="微軟正黑體" panose="020B0604030504040204" pitchFamily="34" charset="-120"/>
              </a:rPr>
              <a:t> EMISSIONs, and actually implement </a:t>
            </a:r>
            <a:r>
              <a:rPr lang="en-US" altLang="zh-TW" sz="1500" dirty="0" err="1">
                <a:solidFill>
                  <a:srgbClr val="0000CC"/>
                </a:solidFill>
                <a:latin typeface="微軟正黑體" panose="020B0604030504040204" pitchFamily="34" charset="-120"/>
                <a:ea typeface="微軟正黑體" panose="020B0604030504040204" pitchFamily="34" charset="-120"/>
              </a:rPr>
              <a:t>cSR</a:t>
            </a:r>
            <a:r>
              <a:rPr lang="en-US" altLang="zh-TW" sz="1500" dirty="0">
                <a:solidFill>
                  <a:srgbClr val="0000CC"/>
                </a:solidFill>
                <a:latin typeface="微軟正黑體" panose="020B0604030504040204" pitchFamily="34" charset="-120"/>
                <a:ea typeface="微軟正黑體" panose="020B0604030504040204" pitchFamily="34" charset="-120"/>
              </a:rPr>
              <a:t>.</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2021	 Obtained the Swiss </a:t>
            </a:r>
            <a:r>
              <a:rPr lang="en-US" altLang="zh-TW" sz="1500" dirty="0" err="1">
                <a:solidFill>
                  <a:srgbClr val="0000CC"/>
                </a:solidFill>
                <a:latin typeface="微軟正黑體" panose="020B0604030504040204" pitchFamily="34" charset="-120"/>
                <a:ea typeface="微軟正黑體" panose="020B0604030504040204" pitchFamily="34" charset="-120"/>
              </a:rPr>
              <a:t>Bluesign</a:t>
            </a:r>
            <a:r>
              <a:rPr lang="en-US" altLang="zh-TW" sz="1500" dirty="0">
                <a:solidFill>
                  <a:srgbClr val="0000CC"/>
                </a:solidFill>
                <a:latin typeface="微軟正黑體" panose="020B0604030504040204" pitchFamily="34" charset="-120"/>
                <a:ea typeface="微軟正黑體" panose="020B0604030504040204" pitchFamily="34" charset="-120"/>
              </a:rPr>
              <a:t>@ technology certification, meeting the highest</a:t>
            </a:r>
            <a:br>
              <a:rPr lang="en-US" altLang="zh-TW" sz="1500" dirty="0">
                <a:solidFill>
                  <a:srgbClr val="0000CC"/>
                </a:solidFill>
                <a:latin typeface="微軟正黑體" panose="020B0604030504040204" pitchFamily="34" charset="-120"/>
                <a:ea typeface="微軟正黑體" panose="020B0604030504040204" pitchFamily="34" charset="-120"/>
              </a:rPr>
            </a:br>
            <a:r>
              <a:rPr lang="en-US" altLang="zh-TW" sz="1500" dirty="0">
                <a:solidFill>
                  <a:srgbClr val="0000CC"/>
                </a:solidFill>
                <a:latin typeface="微軟正黑體" panose="020B0604030504040204" pitchFamily="34" charset="-120"/>
                <a:ea typeface="微軟正黑體" panose="020B0604030504040204" pitchFamily="34" charset="-120"/>
              </a:rPr>
              <a:t>	 requirements for ecological environmental protection, health and safety for both</a:t>
            </a:r>
            <a:br>
              <a:rPr lang="en-US" altLang="zh-TW" sz="1500" dirty="0">
                <a:solidFill>
                  <a:srgbClr val="0000CC"/>
                </a:solidFill>
                <a:latin typeface="微軟正黑體" panose="020B0604030504040204" pitchFamily="34" charset="-120"/>
                <a:ea typeface="微軟正黑體" panose="020B0604030504040204" pitchFamily="34" charset="-120"/>
              </a:rPr>
            </a:br>
            <a:r>
              <a:rPr lang="en-US" altLang="zh-TW" sz="1500" dirty="0">
                <a:solidFill>
                  <a:srgbClr val="0000CC"/>
                </a:solidFill>
                <a:latin typeface="微軟正黑體" panose="020B0604030504040204" pitchFamily="34" charset="-120"/>
                <a:ea typeface="微軟正黑體" panose="020B0604030504040204" pitchFamily="34" charset="-120"/>
              </a:rPr>
              <a:t>	 products and processes.</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2022	In order to implement corporate social responsibility and protect the human rights </a:t>
            </a:r>
            <a:br>
              <a:rPr lang="en-US" altLang="zh-TW" sz="1500" dirty="0">
                <a:solidFill>
                  <a:srgbClr val="0000CC"/>
                </a:solidFill>
                <a:latin typeface="微軟正黑體" panose="020B0604030504040204" pitchFamily="34" charset="-120"/>
                <a:ea typeface="微軟正黑體" panose="020B0604030504040204" pitchFamily="34" charset="-120"/>
              </a:rPr>
            </a:br>
            <a:r>
              <a:rPr lang="en-US" altLang="zh-TW" sz="1500" dirty="0">
                <a:solidFill>
                  <a:srgbClr val="0000CC"/>
                </a:solidFill>
                <a:latin typeface="微軟正黑體" panose="020B0604030504040204" pitchFamily="34" charset="-120"/>
                <a:ea typeface="微軟正黑體" panose="020B0604030504040204" pitchFamily="34" charset="-120"/>
              </a:rPr>
              <a:t>	of foreign employees, the "Zero Fee" policy for foreign labor employment has been</a:t>
            </a:r>
            <a:br>
              <a:rPr lang="en-US" altLang="zh-TW" sz="1500" dirty="0">
                <a:solidFill>
                  <a:srgbClr val="0000CC"/>
                </a:solidFill>
                <a:latin typeface="微軟正黑體" panose="020B0604030504040204" pitchFamily="34" charset="-120"/>
                <a:ea typeface="微軟正黑體" panose="020B0604030504040204" pitchFamily="34" charset="-120"/>
              </a:rPr>
            </a:br>
            <a:r>
              <a:rPr lang="en-US" altLang="zh-TW" sz="1500" dirty="0">
                <a:solidFill>
                  <a:srgbClr val="0000CC"/>
                </a:solidFill>
                <a:latin typeface="微軟正黑體" panose="020B0604030504040204" pitchFamily="34" charset="-120"/>
                <a:ea typeface="微軟正黑體" panose="020B0604030504040204" pitchFamily="34" charset="-120"/>
              </a:rPr>
              <a:t>	 implemented. By revising labor recruitment procedures, foreign migrant workers are</a:t>
            </a:r>
            <a:br>
              <a:rPr lang="en-US" altLang="zh-TW" sz="1500" dirty="0">
                <a:solidFill>
                  <a:srgbClr val="0000CC"/>
                </a:solidFill>
                <a:latin typeface="微軟正黑體" panose="020B0604030504040204" pitchFamily="34" charset="-120"/>
                <a:ea typeface="微軟正黑體" panose="020B0604030504040204" pitchFamily="34" charset="-120"/>
              </a:rPr>
            </a:br>
            <a:r>
              <a:rPr lang="en-US" altLang="zh-TW" sz="1500" dirty="0">
                <a:solidFill>
                  <a:srgbClr val="0000CC"/>
                </a:solidFill>
                <a:latin typeface="微軟正黑體" panose="020B0604030504040204" pitchFamily="34" charset="-120"/>
                <a:ea typeface="微軟正黑體" panose="020B0604030504040204" pitchFamily="34" charset="-120"/>
              </a:rPr>
              <a:t>	 prevented from being exposed to the risk of human trafficking and forced labor.</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2023	Obtained the OEKO TEX@ standard 100 certification for ecological textiles and</a:t>
            </a:r>
            <a:br>
              <a:rPr lang="en-US" altLang="zh-TW" sz="1500" dirty="0">
                <a:solidFill>
                  <a:srgbClr val="0000CC"/>
                </a:solidFill>
                <a:latin typeface="微軟正黑體" panose="020B0604030504040204" pitchFamily="34" charset="-120"/>
                <a:ea typeface="微軟正黑體" panose="020B0604030504040204" pitchFamily="34" charset="-120"/>
              </a:rPr>
            </a:br>
            <a:r>
              <a:rPr lang="en-US" altLang="zh-TW" sz="1500" dirty="0">
                <a:solidFill>
                  <a:srgbClr val="0000CC"/>
                </a:solidFill>
                <a:latin typeface="微軟正黑體" panose="020B0604030504040204" pitchFamily="34" charset="-120"/>
                <a:ea typeface="微軟正黑體" panose="020B0604030504040204" pitchFamily="34" charset="-120"/>
              </a:rPr>
              <a:t>	 passed the product hazardous substance inspection. The product is harmless to</a:t>
            </a:r>
            <a:br>
              <a:rPr lang="en-US" altLang="zh-TW" sz="1500" dirty="0">
                <a:solidFill>
                  <a:srgbClr val="0000CC"/>
                </a:solidFill>
                <a:latin typeface="微軟正黑體" panose="020B0604030504040204" pitchFamily="34" charset="-120"/>
                <a:ea typeface="微軟正黑體" panose="020B0604030504040204" pitchFamily="34" charset="-120"/>
              </a:rPr>
            </a:br>
            <a:r>
              <a:rPr lang="en-US" altLang="zh-TW" sz="1500" dirty="0">
                <a:solidFill>
                  <a:srgbClr val="0000CC"/>
                </a:solidFill>
                <a:latin typeface="微軟正黑體" panose="020B0604030504040204" pitchFamily="34" charset="-120"/>
                <a:ea typeface="微軟正黑體" panose="020B0604030504040204" pitchFamily="34" charset="-120"/>
              </a:rPr>
              <a:t>	 humans and ecology.</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2023 	Participated in the investment and establishment of NICSINGTEX Co., Ltd. To</a:t>
            </a:r>
            <a:br>
              <a:rPr lang="en-US" altLang="zh-TW" sz="1500" dirty="0">
                <a:solidFill>
                  <a:srgbClr val="0000CC"/>
                </a:solidFill>
                <a:latin typeface="微軟正黑體" panose="020B0604030504040204" pitchFamily="34" charset="-120"/>
                <a:ea typeface="微軟正黑體" panose="020B0604030504040204" pitchFamily="34" charset="-120"/>
              </a:rPr>
            </a:br>
            <a:r>
              <a:rPr lang="en-US" altLang="zh-TW" sz="1500" dirty="0">
                <a:solidFill>
                  <a:srgbClr val="0000CC"/>
                </a:solidFill>
                <a:latin typeface="微軟正黑體" panose="020B0604030504040204" pitchFamily="34" charset="-120"/>
                <a:ea typeface="微軟正黑體" panose="020B0604030504040204" pitchFamily="34" charset="-120"/>
              </a:rPr>
              <a:t>	</a:t>
            </a:r>
            <a:r>
              <a:rPr lang="zh-TW" altLang="en-US" sz="1500" dirty="0">
                <a:solidFill>
                  <a:srgbClr val="0000CC"/>
                </a:solidFill>
                <a:latin typeface="微軟正黑體" panose="020B0604030504040204" pitchFamily="34" charset="-120"/>
                <a:ea typeface="微軟正黑體" panose="020B0604030504040204" pitchFamily="34" charset="-120"/>
              </a:rPr>
              <a:t> </a:t>
            </a:r>
            <a:r>
              <a:rPr lang="en-US" altLang="zh-TW" sz="1500" dirty="0">
                <a:solidFill>
                  <a:srgbClr val="0000CC"/>
                </a:solidFill>
                <a:latin typeface="微軟正黑體" panose="020B0604030504040204" pitchFamily="34" charset="-120"/>
                <a:ea typeface="微軟正黑體" panose="020B0604030504040204" pitchFamily="34" charset="-120"/>
              </a:rPr>
              <a:t>undertake Nylon orders.</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2024	 Stop short fiber production line and fully develop long fiber products</a:t>
            </a:r>
          </a:p>
          <a:p>
            <a:pPr marL="447675" lvl="1" indent="0">
              <a:lnSpc>
                <a:spcPct val="110000"/>
              </a:lnSpc>
              <a:spcBef>
                <a:spcPts val="600"/>
              </a:spcBef>
              <a:spcAft>
                <a:spcPts val="0"/>
              </a:spcAft>
              <a:buClr>
                <a:schemeClr val="accent4">
                  <a:lumMod val="75000"/>
                </a:schemeClr>
              </a:buClr>
              <a:buFont typeface="Wingdings" panose="05000000000000000000" pitchFamily="2" charset="2"/>
              <a:buChar char="l"/>
              <a:tabLst>
                <a:tab pos="1254125" algn="l"/>
              </a:tabLst>
              <a:defRPr/>
            </a:pPr>
            <a:r>
              <a:rPr lang="en-US" altLang="zh-TW" sz="1500" dirty="0">
                <a:solidFill>
                  <a:srgbClr val="0000CC"/>
                </a:solidFill>
                <a:latin typeface="微軟正黑體" panose="020B0604030504040204" pitchFamily="34" charset="-120"/>
                <a:ea typeface="微軟正黑體" panose="020B0604030504040204" pitchFamily="34" charset="-120"/>
              </a:rPr>
              <a:t>2024	 Changed company</a:t>
            </a:r>
            <a:r>
              <a:rPr lang="en-US" altLang="zh-TW" sz="1500" dirty="0">
                <a:solidFill>
                  <a:srgbClr val="0000CC"/>
                </a:solidFill>
                <a:latin typeface="Batang" panose="02030600000101010101" pitchFamily="18" charset="-127"/>
                <a:ea typeface="Batang" panose="02030600000101010101" pitchFamily="18" charset="-127"/>
              </a:rPr>
              <a:t>’</a:t>
            </a:r>
            <a:r>
              <a:rPr lang="en-US" altLang="zh-TW" sz="1500" dirty="0">
                <a:solidFill>
                  <a:srgbClr val="0000CC"/>
                </a:solidFill>
                <a:latin typeface="微軟正黑體" panose="020B0604030504040204" pitchFamily="34" charset="-120"/>
                <a:ea typeface="微軟正黑體" panose="020B0604030504040204" pitchFamily="34" charset="-120"/>
              </a:rPr>
              <a:t>s name to </a:t>
            </a:r>
            <a:r>
              <a:rPr lang="en-US" altLang="zh-TW" sz="1500" dirty="0">
                <a:solidFill>
                  <a:srgbClr val="0000CC"/>
                </a:solidFill>
              </a:rPr>
              <a:t>CHYANG </a:t>
            </a:r>
            <a:r>
              <a:rPr lang="en-US" altLang="zh-TW" sz="1500" cap="all" dirty="0">
                <a:solidFill>
                  <a:srgbClr val="0000CC"/>
                </a:solidFill>
              </a:rPr>
              <a:t>Sheng TEXING</a:t>
            </a:r>
            <a:r>
              <a:rPr lang="zh-TW" altLang="en-US" sz="1500" cap="all" dirty="0">
                <a:solidFill>
                  <a:srgbClr val="0000CC"/>
                </a:solidFill>
              </a:rPr>
              <a:t> </a:t>
            </a:r>
            <a:r>
              <a:rPr lang="en-US" altLang="zh-TW" sz="1500" cap="all" dirty="0">
                <a:solidFill>
                  <a:srgbClr val="0000CC"/>
                </a:solidFill>
              </a:rPr>
              <a:t>co., ltd</a:t>
            </a:r>
            <a:endParaRPr lang="zh-TW" altLang="en-US" sz="1500" cap="all" dirty="0">
              <a:solidFill>
                <a:srgbClr val="0000CC"/>
              </a:solidFill>
            </a:endParaRPr>
          </a:p>
          <a:p>
            <a:pPr marL="457200" lvl="1" indent="0">
              <a:lnSpc>
                <a:spcPct val="140000"/>
              </a:lnSpc>
              <a:spcBef>
                <a:spcPts val="0"/>
              </a:spcBef>
              <a:spcAft>
                <a:spcPts val="0"/>
              </a:spcAft>
              <a:buClr>
                <a:schemeClr val="accent4">
                  <a:lumMod val="75000"/>
                </a:schemeClr>
              </a:buClr>
              <a:buNone/>
              <a:tabLst>
                <a:tab pos="1254125" algn="l"/>
              </a:tabLst>
              <a:defRPr/>
            </a:pPr>
            <a:endParaRPr lang="en-US" altLang="zh-TW" sz="1400" dirty="0">
              <a:solidFill>
                <a:srgbClr val="0000CC"/>
              </a:solidFill>
              <a:latin typeface="微軟正黑體" panose="020B0604030504040204" pitchFamily="34" charset="-120"/>
              <a:ea typeface="微軟正黑體" panose="020B0604030504040204" pitchFamily="34" charset="-120"/>
            </a:endParaRPr>
          </a:p>
        </p:txBody>
      </p:sp>
      <p:sp>
        <p:nvSpPr>
          <p:cNvPr id="22533" name="投影片編號版面配置區 4"/>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5781EBEF-A788-4E15-8AD2-649076E9074F}" type="slidenum">
              <a:rPr kumimoji="0" lang="en-US" altLang="zh-TW" sz="1400" smtClean="0"/>
              <a:pPr>
                <a:spcBef>
                  <a:spcPct val="0"/>
                </a:spcBef>
                <a:buClrTx/>
                <a:buSzTx/>
                <a:buFontTx/>
                <a:buNone/>
              </a:pPr>
              <a:t>7</a:t>
            </a:fld>
            <a:endParaRPr kumimoji="0" lang="en-US" altLang="zh-TW" sz="1400" dirty="0"/>
          </a:p>
        </p:txBody>
      </p:sp>
    </p:spTree>
    <p:extLst>
      <p:ext uri="{BB962C8B-B14F-4D97-AF65-F5344CB8AC3E}">
        <p14:creationId xmlns:p14="http://schemas.microsoft.com/office/powerpoint/2010/main" val="250987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pPr eaLnBrk="1" hangingPunct="1">
              <a:buClr>
                <a:srgbClr val="000066"/>
              </a:buClr>
            </a:pPr>
            <a:r>
              <a:rPr lang="en-US" altLang="zh-TW" sz="3200" b="1">
                <a:solidFill>
                  <a:srgbClr val="0000CC"/>
                </a:solidFill>
                <a:latin typeface="微軟正黑體" panose="020B0604030504040204" pitchFamily="34" charset="-120"/>
                <a:ea typeface="微軟正黑體" panose="020B0604030504040204" pitchFamily="34" charset="-120"/>
              </a:rPr>
              <a:t>Industry Overview</a:t>
            </a:r>
          </a:p>
        </p:txBody>
      </p:sp>
      <p:pic>
        <p:nvPicPr>
          <p:cNvPr id="23558" name="內容版面配置區 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644846"/>
            <a:ext cx="7772400" cy="2868471"/>
          </a:xfrm>
        </p:spPr>
      </p:pic>
      <p:sp>
        <p:nvSpPr>
          <p:cNvPr id="23556" name="投影片編號版面配置區 4"/>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B2C93CAD-3F5D-4958-B67A-EDF0EDFA7253}" type="slidenum">
              <a:rPr kumimoji="0" lang="en-US" altLang="zh-TW" sz="1400" smtClean="0"/>
              <a:pPr>
                <a:spcBef>
                  <a:spcPct val="0"/>
                </a:spcBef>
                <a:buClrTx/>
                <a:buSzTx/>
                <a:buFontTx/>
                <a:buNone/>
              </a:pPr>
              <a:t>8</a:t>
            </a:fld>
            <a:endParaRPr kumimoji="0" lang="en-US" altLang="zh-TW" sz="1400"/>
          </a:p>
        </p:txBody>
      </p:sp>
      <p:sp>
        <p:nvSpPr>
          <p:cNvPr id="23557" name="文字方塊 6"/>
          <p:cNvSpPr txBox="1">
            <a:spLocks noChangeArrowheads="1"/>
          </p:cNvSpPr>
          <p:nvPr/>
        </p:nvSpPr>
        <p:spPr bwMode="auto">
          <a:xfrm>
            <a:off x="468313" y="1557338"/>
            <a:ext cx="3382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en-US" altLang="zh-TW" sz="1800" b="1">
                <a:solidFill>
                  <a:srgbClr val="0000CC"/>
                </a:solidFill>
              </a:rPr>
              <a:t>Textile industry chain</a:t>
            </a:r>
            <a:endParaRPr lang="zh-TW" altLang="en-US" sz="1800" b="1">
              <a:solidFill>
                <a:srgbClr val="0000CC"/>
              </a:solidFill>
            </a:endParaRPr>
          </a:p>
        </p:txBody>
      </p:sp>
      <p:sp>
        <p:nvSpPr>
          <p:cNvPr id="2" name="橢圓 1"/>
          <p:cNvSpPr/>
          <p:nvPr/>
        </p:nvSpPr>
        <p:spPr>
          <a:xfrm>
            <a:off x="4284663" y="1844675"/>
            <a:ext cx="2016125" cy="43211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pPr eaLnBrk="1" hangingPunct="1">
              <a:buClr>
                <a:srgbClr val="000066"/>
              </a:buClr>
            </a:pPr>
            <a:r>
              <a:rPr lang="en-US" altLang="zh-TW" sz="3200" b="1">
                <a:solidFill>
                  <a:srgbClr val="0000CC"/>
                </a:solidFill>
                <a:latin typeface="微軟正黑體" panose="020B0604030504040204" pitchFamily="34" charset="-120"/>
                <a:ea typeface="微軟正黑體" panose="020B0604030504040204" pitchFamily="34" charset="-120"/>
              </a:rPr>
              <a:t>Main Products</a:t>
            </a:r>
          </a:p>
        </p:txBody>
      </p:sp>
      <p:sp>
        <p:nvSpPr>
          <p:cNvPr id="24581" name="Rectangle 3"/>
          <p:cNvSpPr>
            <a:spLocks noGrp="1" noRot="1" noChangeArrowheads="1"/>
          </p:cNvSpPr>
          <p:nvPr>
            <p:ph type="body" sz="half" idx="1"/>
          </p:nvPr>
        </p:nvSpPr>
        <p:spPr>
          <a:xfrm>
            <a:off x="943552" y="1371600"/>
            <a:ext cx="7705104" cy="4769767"/>
          </a:xfrm>
        </p:spPr>
        <p:txBody>
          <a:bodyPr>
            <a:normAutofit fontScale="55000" lnSpcReduction="20000"/>
          </a:bodyPr>
          <a:lstStyle/>
          <a:p>
            <a:pPr eaLnBrk="1" hangingPunct="1">
              <a:lnSpc>
                <a:spcPct val="80000"/>
              </a:lnSpc>
              <a:buFont typeface="Wingdings 2" panose="05020102010507070707" pitchFamily="18" charset="2"/>
              <a:buNone/>
              <a:defRPr/>
            </a:pPr>
            <a:endParaRPr lang="zh-TW" altLang="en-US" sz="2000" b="1" dirty="0">
              <a:solidFill>
                <a:srgbClr val="000099"/>
              </a:solidFill>
              <a:ea typeface="標楷體" panose="03000509000000000000" pitchFamily="65" charset="-120"/>
            </a:endParaRPr>
          </a:p>
          <a:p>
            <a:pPr marL="342900" lvl="1" indent="-342900">
              <a:spcAft>
                <a:spcPts val="300"/>
              </a:spcAft>
              <a:buClr>
                <a:schemeClr val="folHlink"/>
              </a:buClr>
              <a:buFont typeface="Wingdings" panose="05000000000000000000" pitchFamily="2" charset="2"/>
              <a:buChar char="u"/>
              <a:defRPr/>
            </a:pPr>
            <a:r>
              <a:rPr lang="en-US" altLang="zh-TW" sz="3500" dirty="0">
                <a:solidFill>
                  <a:srgbClr val="0000CC"/>
                </a:solidFill>
                <a:latin typeface="微軟正黑體" panose="020B0604030504040204" pitchFamily="34" charset="-120"/>
                <a:ea typeface="微軟正黑體" panose="020B0604030504040204" pitchFamily="34" charset="-120"/>
              </a:rPr>
              <a:t>Production line and processing product classification</a:t>
            </a:r>
            <a:endParaRPr lang="zh-TW" altLang="zh-TW" sz="3500" dirty="0">
              <a:solidFill>
                <a:srgbClr val="0000CC"/>
              </a:solidFill>
              <a:latin typeface="微軟正黑體" panose="020B0604030504040204" pitchFamily="34" charset="-120"/>
              <a:ea typeface="微軟正黑體" panose="020B0604030504040204" pitchFamily="34" charset="-120"/>
            </a:endParaRPr>
          </a:p>
          <a:p>
            <a:pPr lvl="1">
              <a:spcBef>
                <a:spcPts val="600"/>
              </a:spcBef>
              <a:buClr>
                <a:srgbClr val="FF0000"/>
              </a:buClr>
              <a:buFont typeface="Wingdings" panose="05000000000000000000" pitchFamily="2" charset="2"/>
              <a:buChar char="Ø"/>
              <a:defRPr/>
            </a:pPr>
            <a:r>
              <a:rPr lang="en-US" altLang="zh-TW" sz="3400" dirty="0">
                <a:solidFill>
                  <a:srgbClr val="0000CC"/>
                </a:solidFill>
                <a:latin typeface="微軟正黑體" panose="020B0604030504040204" pitchFamily="34" charset="-120"/>
                <a:ea typeface="微軟正黑體" panose="020B0604030504040204" pitchFamily="34" charset="-120"/>
              </a:rPr>
              <a:t>Production line and processing product classification</a:t>
            </a:r>
            <a:endParaRPr lang="zh-TW" altLang="zh-TW" sz="3400" dirty="0">
              <a:solidFill>
                <a:srgbClr val="0000CC"/>
              </a:solidFill>
              <a:latin typeface="微軟正黑體" panose="020B0604030504040204" pitchFamily="34" charset="-120"/>
              <a:ea typeface="微軟正黑體" panose="020B0604030504040204" pitchFamily="34" charset="-120"/>
            </a:endParaRPr>
          </a:p>
          <a:p>
            <a:pPr lvl="1">
              <a:spcBef>
                <a:spcPts val="600"/>
              </a:spcBef>
              <a:buClr>
                <a:srgbClr val="FF0000"/>
              </a:buClr>
              <a:buFont typeface="Wingdings" panose="05000000000000000000" pitchFamily="2" charset="2"/>
              <a:buChar char="Ø"/>
              <a:defRPr/>
            </a:pPr>
            <a:r>
              <a:rPr lang="en-US" altLang="zh-TW" sz="3400" dirty="0">
                <a:solidFill>
                  <a:srgbClr val="0000CC"/>
                </a:solidFill>
                <a:latin typeface="微軟正黑體" panose="020B0604030504040204" pitchFamily="34" charset="-120"/>
                <a:ea typeface="微軟正黑體" panose="020B0604030504040204" pitchFamily="34" charset="-120"/>
              </a:rPr>
              <a:t>Filament-fabric batch dye: Polyester, Nylon &amp; other synthetic fibers </a:t>
            </a:r>
            <a:endParaRPr lang="zh-TW" altLang="zh-TW" sz="3400" dirty="0">
              <a:solidFill>
                <a:srgbClr val="0000CC"/>
              </a:solidFill>
              <a:latin typeface="微軟正黑體" panose="020B0604030504040204" pitchFamily="34" charset="-120"/>
              <a:ea typeface="微軟正黑體" panose="020B0604030504040204" pitchFamily="34" charset="-120"/>
            </a:endParaRPr>
          </a:p>
          <a:p>
            <a:pPr>
              <a:spcBef>
                <a:spcPts val="600"/>
              </a:spcBef>
              <a:buClr>
                <a:schemeClr val="accent4">
                  <a:lumMod val="75000"/>
                </a:schemeClr>
              </a:buClr>
              <a:buFont typeface="Wingdings" panose="05000000000000000000" pitchFamily="2" charset="2"/>
              <a:buChar char="u"/>
              <a:defRPr/>
            </a:pPr>
            <a:r>
              <a:rPr lang="en-US" altLang="zh-TW" sz="3500" dirty="0">
                <a:solidFill>
                  <a:srgbClr val="0000CC"/>
                </a:solidFill>
                <a:latin typeface="微軟正黑體" panose="020B0604030504040204" pitchFamily="34" charset="-120"/>
                <a:ea typeface="微軟正黑體" panose="020B0604030504040204" pitchFamily="34" charset="-120"/>
              </a:rPr>
              <a:t>Specialist </a:t>
            </a:r>
            <a:endParaRPr lang="zh-TW" altLang="zh-TW" sz="3500" b="1" dirty="0">
              <a:solidFill>
                <a:srgbClr val="0000CC"/>
              </a:solidFill>
              <a:latin typeface="微軟正黑體" panose="020B0604030504040204" pitchFamily="34" charset="-120"/>
              <a:ea typeface="微軟正黑體" panose="020B0604030504040204" pitchFamily="34" charset="-120"/>
            </a:endParaRPr>
          </a:p>
          <a:p>
            <a:pPr marL="457200" lvl="1" indent="0">
              <a:spcBef>
                <a:spcPts val="600"/>
              </a:spcBef>
              <a:buFont typeface="Wingdings" panose="05000000000000000000" pitchFamily="2" charset="2"/>
              <a:buNone/>
              <a:defRPr/>
            </a:pPr>
            <a:r>
              <a:rPr lang="en-US" altLang="zh-TW" sz="3400" dirty="0">
                <a:solidFill>
                  <a:srgbClr val="0000CC"/>
                </a:solidFill>
                <a:latin typeface="微軟正黑體" panose="020B0604030504040204" pitchFamily="34" charset="-120"/>
                <a:ea typeface="微軟正黑體" panose="020B0604030504040204" pitchFamily="34" charset="-120"/>
              </a:rPr>
              <a:t>CPB, fibrillation, weight reduction, moss/peach skin, </a:t>
            </a:r>
          </a:p>
          <a:p>
            <a:pPr marL="457200" lvl="1" indent="0">
              <a:spcBef>
                <a:spcPts val="600"/>
              </a:spcBef>
              <a:buFont typeface="Wingdings" panose="05000000000000000000" pitchFamily="2" charset="2"/>
              <a:buNone/>
              <a:defRPr/>
            </a:pPr>
            <a:r>
              <a:rPr lang="en-US" altLang="zh-TW" sz="3400" dirty="0">
                <a:solidFill>
                  <a:srgbClr val="0000CC"/>
                </a:solidFill>
                <a:latin typeface="微軟正黑體" panose="020B0604030504040204" pitchFamily="34" charset="-120"/>
                <a:ea typeface="微軟正黑體" panose="020B0604030504040204" pitchFamily="34" charset="-120"/>
              </a:rPr>
              <a:t>mite </a:t>
            </a:r>
            <a:r>
              <a:rPr lang="en-US" altLang="zh-TW" sz="3400" dirty="0" err="1">
                <a:solidFill>
                  <a:srgbClr val="0000CC"/>
                </a:solidFill>
                <a:latin typeface="微軟正黑體" panose="020B0604030504040204" pitchFamily="34" charset="-120"/>
                <a:ea typeface="微軟正黑體" panose="020B0604030504040204" pitchFamily="34" charset="-120"/>
              </a:rPr>
              <a:t>repepellent</a:t>
            </a:r>
            <a:r>
              <a:rPr lang="en-US" altLang="zh-TW" sz="3400" dirty="0">
                <a:solidFill>
                  <a:srgbClr val="0000CC"/>
                </a:solidFill>
                <a:latin typeface="微軟正黑體" panose="020B0604030504040204" pitchFamily="34" charset="-120"/>
                <a:ea typeface="微軟正黑體" panose="020B0604030504040204" pitchFamily="34" charset="-120"/>
              </a:rPr>
              <a:t>, flame retardant, oil/water repellent, </a:t>
            </a:r>
          </a:p>
          <a:p>
            <a:pPr marL="457200" lvl="1" indent="0">
              <a:spcBef>
                <a:spcPts val="600"/>
              </a:spcBef>
              <a:buFont typeface="Wingdings" panose="05000000000000000000" pitchFamily="2" charset="2"/>
              <a:buNone/>
              <a:defRPr/>
            </a:pPr>
            <a:r>
              <a:rPr lang="en-US" altLang="zh-TW" sz="3400" dirty="0">
                <a:solidFill>
                  <a:srgbClr val="0000CC"/>
                </a:solidFill>
                <a:latin typeface="微軟正黑體" panose="020B0604030504040204" pitchFamily="34" charset="-120"/>
                <a:ea typeface="微軟正黑體" panose="020B0604030504040204" pitchFamily="34" charset="-120"/>
              </a:rPr>
              <a:t>soil-release, wicking, easy-care/wrinkle-free, fatigue-look, </a:t>
            </a:r>
          </a:p>
          <a:p>
            <a:pPr marL="457200" lvl="1" indent="0">
              <a:spcBef>
                <a:spcPts val="600"/>
              </a:spcBef>
              <a:buFont typeface="Wingdings" panose="05000000000000000000" pitchFamily="2" charset="2"/>
              <a:buNone/>
              <a:defRPr/>
            </a:pPr>
            <a:r>
              <a:rPr lang="en-US" altLang="zh-TW" sz="3400" dirty="0">
                <a:solidFill>
                  <a:srgbClr val="0000CC"/>
                </a:solidFill>
                <a:latin typeface="微軟正黑體" panose="020B0604030504040204" pitchFamily="34" charset="-120"/>
                <a:ea typeface="微軟正黑體" panose="020B0604030504040204" pitchFamily="34" charset="-120"/>
              </a:rPr>
              <a:t>brushing, sanding, suede finishing.</a:t>
            </a:r>
            <a:br>
              <a:rPr lang="en-US" altLang="zh-TW" sz="2500" dirty="0">
                <a:solidFill>
                  <a:srgbClr val="0000CC"/>
                </a:solidFill>
                <a:latin typeface="微軟正黑體" panose="020B0604030504040204" pitchFamily="34" charset="-120"/>
                <a:ea typeface="微軟正黑體" panose="020B0604030504040204" pitchFamily="34" charset="-120"/>
              </a:rPr>
            </a:br>
            <a:endParaRPr lang="zh-TW" altLang="en-US" sz="3500" b="1" dirty="0">
              <a:solidFill>
                <a:srgbClr val="000099"/>
              </a:solidFill>
              <a:ea typeface="標楷體" panose="03000509000000000000" pitchFamily="65" charset="-120"/>
            </a:endParaRPr>
          </a:p>
          <a:p>
            <a:pPr eaLnBrk="1" hangingPunct="1">
              <a:lnSpc>
                <a:spcPct val="80000"/>
              </a:lnSpc>
              <a:buFont typeface="Wingdings 2" panose="05020102010507070707" pitchFamily="18" charset="2"/>
              <a:buNone/>
              <a:defRPr/>
            </a:pPr>
            <a:endParaRPr lang="en-US" altLang="zh-TW" sz="2000" b="1" dirty="0">
              <a:solidFill>
                <a:srgbClr val="000099"/>
              </a:solidFill>
              <a:ea typeface="標楷體" panose="03000509000000000000" pitchFamily="65" charset="-120"/>
            </a:endParaRPr>
          </a:p>
          <a:p>
            <a:pPr eaLnBrk="1" hangingPunct="1">
              <a:lnSpc>
                <a:spcPct val="80000"/>
              </a:lnSpc>
              <a:buFont typeface="Wingdings 2" panose="05020102010507070707" pitchFamily="18" charset="2"/>
              <a:buNone/>
              <a:defRPr/>
            </a:pPr>
            <a:r>
              <a:rPr lang="en-US" altLang="zh-TW" sz="2000" b="1" dirty="0">
                <a:solidFill>
                  <a:srgbClr val="000099"/>
                </a:solidFill>
                <a:ea typeface="標楷體" panose="03000509000000000000" pitchFamily="65" charset="-120"/>
              </a:rPr>
              <a:t>	</a:t>
            </a:r>
          </a:p>
          <a:p>
            <a:pPr eaLnBrk="1" hangingPunct="1">
              <a:lnSpc>
                <a:spcPct val="80000"/>
              </a:lnSpc>
              <a:buFont typeface="Wingdings 2" panose="05020102010507070707" pitchFamily="18" charset="2"/>
              <a:buNone/>
              <a:defRPr/>
            </a:pPr>
            <a:r>
              <a:rPr lang="en-US" altLang="zh-TW" sz="1600" b="1" dirty="0">
                <a:solidFill>
                  <a:srgbClr val="000099"/>
                </a:solidFill>
                <a:ea typeface="標楷體" panose="03000509000000000000" pitchFamily="65" charset="-120"/>
              </a:rPr>
              <a:t>	</a:t>
            </a:r>
            <a:endParaRPr lang="en-US" altLang="zh-TW" sz="1800" dirty="0">
              <a:solidFill>
                <a:srgbClr val="000099"/>
              </a:solidFill>
            </a:endParaRPr>
          </a:p>
          <a:p>
            <a:pPr eaLnBrk="1" hangingPunct="1">
              <a:lnSpc>
                <a:spcPct val="80000"/>
              </a:lnSpc>
              <a:defRPr/>
            </a:pPr>
            <a:endParaRPr lang="en-US" altLang="zh-TW" sz="1800" dirty="0">
              <a:solidFill>
                <a:srgbClr val="000099"/>
              </a:solidFill>
            </a:endParaRPr>
          </a:p>
        </p:txBody>
      </p:sp>
      <p:sp>
        <p:nvSpPr>
          <p:cNvPr id="24580" name="投影片編號版面配置區 5"/>
          <p:cNvSpPr>
            <a:spLocks noGrp="1"/>
          </p:cNvSpPr>
          <p:nvPr>
            <p:ph type="sldNum" sz="quarter" idx="12"/>
          </p:nvPr>
        </p:nvSpPr>
        <p:spPr>
          <a:noFill/>
        </p:spPr>
        <p:txBody>
          <a:bodyPr/>
          <a:lstStyle>
            <a:lvl1pPr>
              <a:spcBef>
                <a:spcPct val="20000"/>
              </a:spcBef>
              <a:buClr>
                <a:schemeClr val="folHlink"/>
              </a:buClr>
              <a:buSzPct val="85000"/>
              <a:buFont typeface="Wingdings 2" panose="05020102010507070707" pitchFamily="18" charset="2"/>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hlink"/>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folHlink"/>
              </a:buClr>
              <a:buSzPct val="90000"/>
              <a:buFont typeface="Wingdings 2" panose="05020102010507070707" pitchFamily="18" charset="2"/>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hlink"/>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90000"/>
              <a:buFont typeface="Wingdings 2" panose="05020102010507070707" pitchFamily="18"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994DE5AB-81FF-4DA0-AD70-1EC59DD5184B}" type="slidenum">
              <a:rPr kumimoji="0" lang="en-US" altLang="zh-TW" sz="1400" smtClean="0"/>
              <a:pPr>
                <a:spcBef>
                  <a:spcPct val="0"/>
                </a:spcBef>
                <a:buClrTx/>
                <a:buSzTx/>
                <a:buFontTx/>
                <a:buNone/>
              </a:pPr>
              <a:t>9</a:t>
            </a:fld>
            <a:endParaRPr kumimoji="0" lang="en-US" altLang="zh-TW" sz="1400"/>
          </a:p>
        </p:txBody>
      </p:sp>
    </p:spTree>
  </p:cSld>
  <p:clrMapOvr>
    <a:masterClrMapping/>
  </p:clrMapOvr>
</p:sld>
</file>

<file path=ppt/theme/theme1.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8106</TotalTime>
  <Words>1030</Words>
  <Application>Microsoft Office PowerPoint</Application>
  <PresentationFormat>如螢幕大小 (4:3)</PresentationFormat>
  <Paragraphs>134</Paragraphs>
  <Slides>18</Slides>
  <Notes>2</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18</vt:i4>
      </vt:variant>
    </vt:vector>
  </HeadingPairs>
  <TitlesOfParts>
    <vt:vector size="29" baseType="lpstr">
      <vt:lpstr>Batang</vt:lpstr>
      <vt:lpstr>微軟正黑體</vt:lpstr>
      <vt:lpstr>標楷體</vt:lpstr>
      <vt:lpstr>Arial</vt:lpstr>
      <vt:lpstr>Calibri</vt:lpstr>
      <vt:lpstr>Century Gothic</vt:lpstr>
      <vt:lpstr>Wingdings</vt:lpstr>
      <vt:lpstr>Wingdings 2</vt:lpstr>
      <vt:lpstr>Wingdings 3</vt:lpstr>
      <vt:lpstr>切割線</vt:lpstr>
      <vt:lpstr>多媒體項目</vt:lpstr>
      <vt:lpstr>  </vt:lpstr>
      <vt:lpstr>Safe Harbor Notice</vt:lpstr>
      <vt:lpstr>Agenda</vt:lpstr>
      <vt:lpstr>Company Profile</vt:lpstr>
      <vt:lpstr>Group Structure</vt:lpstr>
      <vt:lpstr>PowerPoint 簡報</vt:lpstr>
      <vt:lpstr>Company Profile</vt:lpstr>
      <vt:lpstr>Industry Overview</vt:lpstr>
      <vt:lpstr>Main Products</vt:lpstr>
      <vt:lpstr>Main products (by materials)</vt:lpstr>
      <vt:lpstr>Main Products (by funtionals)</vt:lpstr>
      <vt:lpstr>Product category information</vt:lpstr>
      <vt:lpstr>Product category information</vt:lpstr>
      <vt:lpstr>Financial Results</vt:lpstr>
      <vt:lpstr>Financial Results</vt:lpstr>
      <vt:lpstr>Financial Results</vt:lpstr>
      <vt:lpstr>Financial Results</vt:lpstr>
      <vt:lpstr>THANK YOU FOR YOUR ATTENTION</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2004年12月 T代號報告</dc:title>
  <dc:creator>愛用者</dc:creator>
  <cp:lastModifiedBy>鄭以民 EricCheng</cp:lastModifiedBy>
  <cp:revision>623</cp:revision>
  <cp:lastPrinted>2022-12-01T11:07:07Z</cp:lastPrinted>
  <dcterms:created xsi:type="dcterms:W3CDTF">2005-02-15T07:51:03Z</dcterms:created>
  <dcterms:modified xsi:type="dcterms:W3CDTF">2024-12-06T03:07:11Z</dcterms:modified>
</cp:coreProperties>
</file>